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419" r:id="rId2"/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385" r:id="rId13"/>
    <p:sldId id="386" r:id="rId14"/>
    <p:sldId id="388" r:id="rId15"/>
    <p:sldId id="389" r:id="rId16"/>
    <p:sldId id="344" r:id="rId17"/>
    <p:sldId id="394" r:id="rId18"/>
    <p:sldId id="358" r:id="rId19"/>
    <p:sldId id="357" r:id="rId20"/>
    <p:sldId id="400" r:id="rId21"/>
    <p:sldId id="324" r:id="rId22"/>
    <p:sldId id="407" r:id="rId23"/>
    <p:sldId id="352" r:id="rId24"/>
    <p:sldId id="314" r:id="rId25"/>
    <p:sldId id="333" r:id="rId26"/>
    <p:sldId id="399" r:id="rId27"/>
    <p:sldId id="398" r:id="rId28"/>
    <p:sldId id="401" r:id="rId29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68" autoAdjust="0"/>
  </p:normalViewPr>
  <p:slideViewPr>
    <p:cSldViewPr>
      <p:cViewPr varScale="1">
        <p:scale>
          <a:sx n="99" d="100"/>
          <a:sy n="99" d="100"/>
        </p:scale>
        <p:origin x="194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D6F2994-ACE5-4A1A-B35E-4EB264D0F2D5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C6DDC4A-28AC-4BB0-A17C-4732441B2B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39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69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4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8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3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3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74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3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49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3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DDC4A-28AC-4BB0-A17C-4732441B2B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894425-E9B7-4BE9-BD1A-7F9534871F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5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16B87F-93BC-49DB-8DCE-4416FE4BF7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2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37E52-E9C1-4455-BE6E-E66FDA0496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90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240B6D-69B8-4617-BADB-234C48A596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0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CEA5E-7F4F-4071-A575-0AECCE149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31D89F-3064-4B17-A253-16017F0C07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1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AA62-0BC2-4621-85C0-000B8A25F4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0CC3B4-1715-4A85-A4DA-46A9E94DC9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3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8E603D-A7E5-4EE4-9B62-DC032404B9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9A5E9-C32C-4443-A7A6-1771221032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7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088ACC-0C6A-43F8-B586-F85587354C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79D852-2F60-4BC8-9DA9-89D322D8C2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F240B6D-69B8-4617-BADB-234C48A59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826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2.e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772400" cy="1470025"/>
          </a:xfrm>
        </p:spPr>
        <p:txBody>
          <a:bodyPr/>
          <a:lstStyle/>
          <a:p>
            <a:r>
              <a:rPr lang="en-US" dirty="0"/>
              <a:t>Lecture 11 </a:t>
            </a:r>
            <a:br>
              <a:rPr lang="en-US" b="1" dirty="0"/>
            </a:br>
            <a:r>
              <a:rPr lang="en-US" dirty="0"/>
              <a:t>Bayes</a:t>
            </a:r>
            <a:r>
              <a:rPr lang="en-US" altLang="zh-CN" dirty="0"/>
              <a:t>ian Inference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2745" y="3600450"/>
            <a:ext cx="6400800" cy="1752600"/>
          </a:xfrm>
        </p:spPr>
        <p:txBody>
          <a:bodyPr/>
          <a:lstStyle/>
          <a:p>
            <a:r>
              <a:rPr lang="en-US" b="1" dirty="0">
                <a:ea typeface="inherit"/>
                <a:cs typeface="inherit"/>
              </a:rPr>
              <a:t>CS 180 – Intelligent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7400" y="5348022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Dr. Victor Chen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Fall 2022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6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71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zh-CN" dirty="0"/>
              <a:t>Derive conditional from joint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401763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0066FF"/>
                </a:solidFill>
              </a:rPr>
              <a:t>P(</a:t>
            </a:r>
            <a:r>
              <a:rPr lang="en-US" sz="2400" i="1" dirty="0">
                <a:solidFill>
                  <a:srgbClr val="0066FF"/>
                </a:solidFill>
              </a:rPr>
              <a:t>Cavity = true</a:t>
            </a:r>
            <a:r>
              <a:rPr lang="en-US" sz="2400" dirty="0">
                <a:solidFill>
                  <a:srgbClr val="0066FF"/>
                </a:solidFill>
              </a:rPr>
              <a:t> | </a:t>
            </a:r>
            <a:r>
              <a:rPr lang="en-US" sz="2400" i="1" dirty="0">
                <a:solidFill>
                  <a:srgbClr val="0066FF"/>
                </a:solidFill>
              </a:rPr>
              <a:t>Toothache = false</a:t>
            </a:r>
            <a:r>
              <a:rPr lang="en-US" sz="2400" dirty="0">
                <a:solidFill>
                  <a:srgbClr val="0066FF"/>
                </a:solidFill>
              </a:rPr>
              <a:t>)</a:t>
            </a:r>
            <a:r>
              <a:rPr lang="en-US" sz="2400" dirty="0"/>
              <a:t>?</a:t>
            </a:r>
          </a:p>
          <a:p>
            <a:pPr lvl="1">
              <a:buNone/>
            </a:pPr>
            <a:r>
              <a:rPr lang="en-US" sz="2000" i="1" dirty="0">
                <a:solidFill>
                  <a:srgbClr val="0066FF"/>
                </a:solidFill>
              </a:rPr>
              <a:t>P(Cavity = true </a:t>
            </a:r>
            <a:r>
              <a:rPr lang="en-US" sz="2000" dirty="0">
                <a:solidFill>
                  <a:srgbClr val="0066FF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rgbClr val="0066FF"/>
                </a:solidFill>
              </a:rPr>
              <a:t> Toothache = false)/P(Toothache = false)</a:t>
            </a:r>
            <a:r>
              <a:rPr lang="en-US" sz="2000" dirty="0"/>
              <a:t> = 0.05 / 0.85 = 0.059</a:t>
            </a:r>
          </a:p>
          <a:p>
            <a:pPr lvl="1">
              <a:buNone/>
            </a:pPr>
            <a:endParaRPr lang="en-US" sz="2000" dirty="0"/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0066FF"/>
                </a:solidFill>
              </a:rPr>
              <a:t>P(</a:t>
            </a:r>
            <a:r>
              <a:rPr lang="en-US" sz="2400" i="1" dirty="0">
                <a:solidFill>
                  <a:srgbClr val="0066FF"/>
                </a:solidFill>
              </a:rPr>
              <a:t>Cavity = false</a:t>
            </a:r>
            <a:r>
              <a:rPr lang="en-US" sz="2400" dirty="0">
                <a:solidFill>
                  <a:srgbClr val="0066FF"/>
                </a:solidFill>
              </a:rPr>
              <a:t> | </a:t>
            </a:r>
            <a:r>
              <a:rPr lang="en-US" sz="2400" i="1" dirty="0">
                <a:solidFill>
                  <a:srgbClr val="0066FF"/>
                </a:solidFill>
              </a:rPr>
              <a:t>Toothache = true</a:t>
            </a:r>
            <a:r>
              <a:rPr lang="en-US" sz="2400" dirty="0">
                <a:solidFill>
                  <a:srgbClr val="0066FF"/>
                </a:solidFill>
              </a:rPr>
              <a:t>)</a:t>
            </a:r>
            <a:r>
              <a:rPr lang="en-US" sz="2400" dirty="0"/>
              <a:t>?</a:t>
            </a:r>
          </a:p>
          <a:p>
            <a:pPr lvl="1">
              <a:buNone/>
            </a:pPr>
            <a:r>
              <a:rPr lang="en-US" sz="2000" i="1" dirty="0">
                <a:solidFill>
                  <a:srgbClr val="0066FF"/>
                </a:solidFill>
              </a:rPr>
              <a:t>P(Cavity = false </a:t>
            </a:r>
            <a:r>
              <a:rPr lang="en-US" sz="2000" dirty="0">
                <a:solidFill>
                  <a:srgbClr val="0066FF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rgbClr val="0066FF"/>
                </a:solidFill>
              </a:rPr>
              <a:t> Toothache = true)/P(Toothache = true) </a:t>
            </a:r>
            <a:r>
              <a:rPr lang="en-US" sz="2000" dirty="0"/>
              <a:t> = 0.1 / 0.15 = 0.667</a:t>
            </a:r>
          </a:p>
          <a:p>
            <a:pPr lvl="1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21920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P(Cavity,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Toothache)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3276600"/>
          <a:ext cx="31242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648200" y="3276600"/>
          <a:ext cx="36576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9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P(Toothache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00200" y="144780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P(Cavity,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Toothache)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4038600"/>
          <a:ext cx="41148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 | Toothache = true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24400" y="4038600"/>
          <a:ext cx="41148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P(Cavity| Toothache = false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5410200"/>
          <a:ext cx="41148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P(Toothache | Cavity = true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24400" y="5410200"/>
          <a:ext cx="41148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P(Toothache | Cavity = false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3400" y="132316"/>
            <a:ext cx="8229600" cy="655320"/>
          </a:xfrm>
        </p:spPr>
        <p:txBody>
          <a:bodyPr>
            <a:normAutofit/>
          </a:bodyPr>
          <a:lstStyle/>
          <a:p>
            <a:r>
              <a:rPr lang="en-US" altLang="zh-CN" dirty="0"/>
              <a:t>Derive conditional from joint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6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Derive joint from conditional</a:t>
            </a:r>
            <a:endParaRPr lang="en-US" dirty="0"/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7786"/>
            <a:ext cx="8602265" cy="3960014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b="1" i="1" u="sng" dirty="0">
                <a:latin typeface="+mj-lt"/>
                <a:cs typeface="Calibri"/>
              </a:rPr>
              <a:t>Chain rule</a:t>
            </a:r>
            <a:r>
              <a:rPr lang="en-US" sz="2400" dirty="0">
                <a:latin typeface="+mj-lt"/>
                <a:cs typeface="Calibri"/>
              </a:rPr>
              <a:t>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+mj-lt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+mj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+mj-lt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+mj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+mj-lt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+mj-lt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+mj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+mj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i="1" dirty="0">
              <a:latin typeface="+mj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505200"/>
            <a:ext cx="5320903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048000"/>
            <a:ext cx="3137297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2600" y="1804878"/>
            <a:ext cx="59055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444866"/>
            <a:ext cx="2177100" cy="150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sz="2400" dirty="0"/>
              <a:t>Two events A and B are </a:t>
            </a:r>
            <a:r>
              <a:rPr lang="en-US" sz="2400" i="1" dirty="0">
                <a:solidFill>
                  <a:srgbClr val="FF0000"/>
                </a:solidFill>
              </a:rPr>
              <a:t>independent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br>
              <a:rPr lang="en-US" sz="2400" dirty="0"/>
            </a:br>
            <a:r>
              <a:rPr lang="en-US" sz="2400" dirty="0">
                <a:solidFill>
                  <a:srgbClr val="0066FF"/>
                </a:solidFill>
                <a:sym typeface="Symbol"/>
              </a:rPr>
              <a:t>P(A, B) = P(A) P(B)</a:t>
            </a:r>
          </a:p>
          <a:p>
            <a:pPr lvl="1"/>
            <a:r>
              <a:rPr lang="en-US" sz="2400" dirty="0">
                <a:sym typeface="Symbol"/>
              </a:rPr>
              <a:t>In other words, </a:t>
            </a:r>
            <a:r>
              <a:rPr lang="en-US" sz="2400" dirty="0">
                <a:solidFill>
                  <a:srgbClr val="0066FF"/>
                </a:solidFill>
                <a:sym typeface="Symbol"/>
              </a:rPr>
              <a:t>P(A | B) = P(A) </a:t>
            </a:r>
            <a:r>
              <a:rPr lang="en-US" sz="2400" dirty="0">
                <a:sym typeface="Symbol"/>
              </a:rPr>
              <a:t>or </a:t>
            </a:r>
            <a:r>
              <a:rPr lang="en-US" sz="2400" dirty="0">
                <a:solidFill>
                  <a:srgbClr val="0066FF"/>
                </a:solidFill>
                <a:sym typeface="Symbol"/>
              </a:rPr>
              <a:t>P(B | A) = P(B)</a:t>
            </a:r>
          </a:p>
          <a:p>
            <a:pPr marL="457200" lvl="1" indent="0">
              <a:buNone/>
            </a:pPr>
            <a:br>
              <a:rPr lang="en-US" sz="2400" dirty="0">
                <a:sym typeface="Symbol"/>
              </a:rPr>
            </a:br>
            <a:endParaRPr lang="en-US" sz="1000" dirty="0">
              <a:sym typeface="Symbol"/>
            </a:endParaRPr>
          </a:p>
          <a:p>
            <a:r>
              <a:rPr lang="en-US" sz="2400" b="1" dirty="0">
                <a:sym typeface="Symbol"/>
              </a:rPr>
              <a:t>Conditional independence</a:t>
            </a:r>
            <a:r>
              <a:rPr lang="en-US" sz="2400" dirty="0">
                <a:sym typeface="Symbol"/>
              </a:rPr>
              <a:t>: A and B are </a:t>
            </a:r>
            <a:r>
              <a:rPr lang="en-US" sz="2400" i="1" dirty="0">
                <a:solidFill>
                  <a:srgbClr val="FF0000"/>
                </a:solidFill>
                <a:sym typeface="Symbol"/>
              </a:rPr>
              <a:t>conditionally independent</a:t>
            </a:r>
            <a:r>
              <a:rPr lang="en-US" sz="2400" dirty="0">
                <a:sym typeface="Symbol"/>
              </a:rPr>
              <a:t> given C </a:t>
            </a:r>
            <a:r>
              <a:rPr lang="en-US" sz="2400" dirty="0" err="1">
                <a:sym typeface="Symbol"/>
              </a:rPr>
              <a:t>iff</a:t>
            </a:r>
            <a:r>
              <a:rPr lang="en-US" sz="2400" dirty="0">
                <a:sym typeface="Symbol"/>
              </a:rPr>
              <a:t>  </a:t>
            </a:r>
            <a:br>
              <a:rPr lang="en-US" sz="2400" dirty="0">
                <a:sym typeface="Symbol"/>
              </a:rPr>
            </a:br>
            <a:r>
              <a:rPr lang="en-US" sz="2400" dirty="0">
                <a:solidFill>
                  <a:srgbClr val="0066FF"/>
                </a:solidFill>
                <a:sym typeface="Symbol"/>
              </a:rPr>
              <a:t>P(A, B | C) = P(A | C) P(B | C) </a:t>
            </a:r>
          </a:p>
          <a:p>
            <a:pPr lvl="1"/>
            <a:r>
              <a:rPr lang="en-US" sz="2400" dirty="0">
                <a:sym typeface="Symbol"/>
              </a:rPr>
              <a:t>Equivalently:</a:t>
            </a:r>
            <a:br>
              <a:rPr lang="en-US" sz="2400" dirty="0">
                <a:sym typeface="Symbol"/>
              </a:rPr>
            </a:br>
            <a:r>
              <a:rPr lang="en-US" sz="2400" dirty="0">
                <a:solidFill>
                  <a:srgbClr val="0066FF"/>
                </a:solidFill>
                <a:sym typeface="Symbol"/>
              </a:rPr>
              <a:t>P(A | B, C) = P(A | C) </a:t>
            </a:r>
            <a:r>
              <a:rPr lang="en-US" sz="2400" dirty="0">
                <a:sym typeface="Symbol"/>
              </a:rPr>
              <a:t>or </a:t>
            </a:r>
            <a:r>
              <a:rPr lang="en-US" sz="2400" dirty="0">
                <a:solidFill>
                  <a:srgbClr val="0066FF"/>
                </a:solidFill>
                <a:sym typeface="Symbol"/>
              </a:rPr>
              <a:t>P(B | A, C) = P(B | C)</a:t>
            </a:r>
          </a:p>
          <a:p>
            <a:pPr marL="457200" lvl="1" indent="0">
              <a:buNone/>
            </a:pPr>
            <a:br>
              <a:rPr lang="en-US" sz="2400" dirty="0">
                <a:solidFill>
                  <a:srgbClr val="0066FF"/>
                </a:solidFill>
                <a:sym typeface="Symbol"/>
              </a:rPr>
            </a:br>
            <a:endParaRPr lang="en-US" sz="1000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5692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independence: Example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686800" cy="5059363"/>
          </a:xfrm>
        </p:spPr>
        <p:txBody>
          <a:bodyPr/>
          <a:lstStyle/>
          <a:p>
            <a:r>
              <a:rPr lang="en-US" sz="2000" i="1" dirty="0">
                <a:solidFill>
                  <a:srgbClr val="0066FF"/>
                </a:solidFill>
              </a:rPr>
              <a:t>Toothache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  <a:r>
              <a:rPr lang="en-US" sz="2000" dirty="0"/>
              <a:t> if the patient has a toothache</a:t>
            </a:r>
          </a:p>
          <a:p>
            <a:r>
              <a:rPr lang="en-US" sz="2000" i="1" dirty="0">
                <a:solidFill>
                  <a:srgbClr val="0066FF"/>
                </a:solidFill>
              </a:rPr>
              <a:t>Cavity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  <a:r>
              <a:rPr lang="en-US" sz="2000" dirty="0"/>
              <a:t> if the patient has a cavity</a:t>
            </a:r>
          </a:p>
          <a:p>
            <a:r>
              <a:rPr lang="en-US" sz="2000" i="1" dirty="0">
                <a:solidFill>
                  <a:srgbClr val="0066FF"/>
                </a:solidFill>
              </a:rPr>
              <a:t>Catch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  <a:r>
              <a:rPr lang="en-US" sz="2000" dirty="0"/>
              <a:t> if the dentist’s probe catches in the cavity</a:t>
            </a:r>
          </a:p>
          <a:p>
            <a:endParaRPr lang="en-US" sz="1000" dirty="0"/>
          </a:p>
          <a:p>
            <a:r>
              <a:rPr lang="en-US" sz="2000" dirty="0"/>
              <a:t>If the patient has a </a:t>
            </a:r>
            <a:r>
              <a:rPr lang="en-US" sz="2000" dirty="0">
                <a:solidFill>
                  <a:srgbClr val="FF0000"/>
                </a:solidFill>
              </a:rPr>
              <a:t>cavity</a:t>
            </a:r>
            <a:r>
              <a:rPr lang="en-US" sz="2000" dirty="0"/>
              <a:t>, the probability that the probe </a:t>
            </a:r>
            <a:r>
              <a:rPr lang="en-US" sz="2000" dirty="0">
                <a:solidFill>
                  <a:srgbClr val="FF0000"/>
                </a:solidFill>
              </a:rPr>
              <a:t>catches</a:t>
            </a:r>
            <a:r>
              <a:rPr lang="en-US" sz="2000" dirty="0"/>
              <a:t> in it doesn't depend on whether she has a </a:t>
            </a:r>
            <a:r>
              <a:rPr lang="en-US" sz="2000" dirty="0">
                <a:solidFill>
                  <a:srgbClr val="FF0000"/>
                </a:solidFill>
              </a:rPr>
              <a:t>toothache</a:t>
            </a:r>
          </a:p>
          <a:p>
            <a:pPr lvl="1">
              <a:buFontTx/>
              <a:buNone/>
            </a:pPr>
            <a:r>
              <a:rPr lang="en-US" sz="2000" dirty="0">
                <a:solidFill>
                  <a:srgbClr val="0066FF"/>
                </a:solidFill>
              </a:rPr>
              <a:t>P(</a:t>
            </a:r>
            <a:r>
              <a:rPr lang="en-US" sz="2000" i="1" dirty="0">
                <a:solidFill>
                  <a:srgbClr val="0066FF"/>
                </a:solidFill>
              </a:rPr>
              <a:t>Catch | Toothache, Cavity</a:t>
            </a:r>
            <a:r>
              <a:rPr lang="en-US" sz="2000" dirty="0">
                <a:solidFill>
                  <a:srgbClr val="0066FF"/>
                </a:solidFill>
              </a:rPr>
              <a:t>) = P(</a:t>
            </a:r>
            <a:r>
              <a:rPr lang="en-US" sz="2000" i="1" dirty="0">
                <a:solidFill>
                  <a:srgbClr val="0066FF"/>
                </a:solidFill>
              </a:rPr>
              <a:t>Catch | Cavity</a:t>
            </a:r>
            <a:r>
              <a:rPr lang="en-US" sz="2000" dirty="0">
                <a:solidFill>
                  <a:srgbClr val="0066FF"/>
                </a:solidFill>
              </a:rPr>
              <a:t>)</a:t>
            </a:r>
          </a:p>
          <a:p>
            <a:pPr lvl="1">
              <a:buFontTx/>
              <a:buNone/>
            </a:pPr>
            <a:endParaRPr lang="en-US" sz="2000" dirty="0"/>
          </a:p>
          <a:p>
            <a:r>
              <a:rPr lang="en-US" sz="2000" dirty="0"/>
              <a:t>Therefore</a:t>
            </a:r>
            <a:r>
              <a:rPr lang="en-US" sz="2000" i="1" dirty="0"/>
              <a:t>, </a:t>
            </a:r>
            <a:r>
              <a:rPr lang="en-US" sz="2000" i="1" dirty="0">
                <a:solidFill>
                  <a:srgbClr val="0066FF"/>
                </a:solidFill>
              </a:rPr>
              <a:t>Catch</a:t>
            </a:r>
            <a:r>
              <a:rPr lang="en-US" sz="2000" i="1" dirty="0"/>
              <a:t>  and </a:t>
            </a:r>
            <a:r>
              <a:rPr lang="en-US" sz="2000" i="1" dirty="0">
                <a:solidFill>
                  <a:srgbClr val="0066FF"/>
                </a:solidFill>
              </a:rPr>
              <a:t>Toothache </a:t>
            </a:r>
            <a:r>
              <a:rPr lang="en-US" sz="2000" dirty="0"/>
              <a:t>are </a:t>
            </a:r>
            <a:r>
              <a:rPr lang="en-US" sz="2000" dirty="0">
                <a:solidFill>
                  <a:srgbClr val="FF0000"/>
                </a:solidFill>
              </a:rPr>
              <a:t>conditionally independent </a:t>
            </a:r>
            <a:r>
              <a:rPr lang="en-US" sz="2000" dirty="0"/>
              <a:t>given </a:t>
            </a:r>
            <a:r>
              <a:rPr lang="en-US" sz="2000" i="1" dirty="0">
                <a:solidFill>
                  <a:srgbClr val="0066FF"/>
                </a:solidFill>
              </a:rPr>
              <a:t>Cavity</a:t>
            </a:r>
          </a:p>
          <a:p>
            <a:endParaRPr lang="en-US" sz="2000" i="1" dirty="0">
              <a:solidFill>
                <a:srgbClr val="0066FF"/>
              </a:solidFill>
            </a:endParaRPr>
          </a:p>
          <a:p>
            <a:endParaRPr lang="en-US" sz="2000" i="1" dirty="0">
              <a:solidFill>
                <a:srgbClr val="0066FF"/>
              </a:solidFill>
            </a:endParaRPr>
          </a:p>
          <a:p>
            <a:r>
              <a:rPr lang="en-US" sz="2000" i="1" dirty="0"/>
              <a:t>Question:  are  </a:t>
            </a:r>
            <a:r>
              <a:rPr lang="en-US" sz="2000" i="1" dirty="0">
                <a:solidFill>
                  <a:srgbClr val="0066FF"/>
                </a:solidFill>
              </a:rPr>
              <a:t>Catch</a:t>
            </a:r>
            <a:r>
              <a:rPr lang="en-US" sz="2000" i="1" dirty="0"/>
              <a:t>  and </a:t>
            </a:r>
            <a:r>
              <a:rPr lang="en-US" sz="2000" i="1" dirty="0">
                <a:solidFill>
                  <a:srgbClr val="0066FF"/>
                </a:solidFill>
              </a:rPr>
              <a:t>Toothache </a:t>
            </a:r>
            <a:r>
              <a:rPr lang="en-US" sz="2000" i="1" dirty="0">
                <a:solidFill>
                  <a:srgbClr val="FF0000"/>
                </a:solidFill>
              </a:rPr>
              <a:t>independent</a:t>
            </a:r>
            <a:r>
              <a:rPr lang="en-US" sz="2000" i="1" dirty="0">
                <a:solidFill>
                  <a:srgbClr val="0066FF"/>
                </a:solidFill>
              </a:rPr>
              <a:t>?</a:t>
            </a:r>
          </a:p>
          <a:p>
            <a:r>
              <a:rPr lang="en-US" sz="2000" i="1" dirty="0">
                <a:solidFill>
                  <a:srgbClr val="0066FF"/>
                </a:solidFill>
              </a:rPr>
              <a:t> </a:t>
            </a:r>
          </a:p>
          <a:p>
            <a:r>
              <a:rPr lang="en-US" sz="2000" dirty="0">
                <a:solidFill>
                  <a:srgbClr val="0066FF"/>
                </a:solidFill>
              </a:rPr>
              <a:t>            No since  P(</a:t>
            </a:r>
            <a:r>
              <a:rPr lang="en-US" sz="2000" i="1" dirty="0">
                <a:solidFill>
                  <a:srgbClr val="0066FF"/>
                </a:solidFill>
              </a:rPr>
              <a:t>Catch, Toothache</a:t>
            </a:r>
            <a:r>
              <a:rPr lang="en-US" sz="2000" dirty="0">
                <a:solidFill>
                  <a:srgbClr val="0066FF"/>
                </a:solidFill>
              </a:rPr>
              <a:t>) ≠ P(</a:t>
            </a:r>
            <a:r>
              <a:rPr lang="en-US" sz="2000" i="1" dirty="0">
                <a:solidFill>
                  <a:srgbClr val="0066FF"/>
                </a:solidFill>
              </a:rPr>
              <a:t>Catch ) </a:t>
            </a:r>
            <a:r>
              <a:rPr lang="en-US" sz="2000" dirty="0">
                <a:solidFill>
                  <a:srgbClr val="0066FF"/>
                </a:solidFill>
              </a:rPr>
              <a:t>P(</a:t>
            </a:r>
            <a:r>
              <a:rPr lang="en-US" sz="2000" i="1" dirty="0">
                <a:solidFill>
                  <a:srgbClr val="0066FF"/>
                </a:solidFill>
              </a:rPr>
              <a:t>Toothache</a:t>
            </a:r>
            <a:r>
              <a:rPr lang="en-US" sz="2000" dirty="0">
                <a:solidFill>
                  <a:srgbClr val="0066FF"/>
                </a:solidFill>
              </a:rPr>
              <a:t>) </a:t>
            </a:r>
          </a:p>
          <a:p>
            <a:endParaRPr lang="en-US" sz="2000" i="1" dirty="0">
              <a:solidFill>
                <a:srgbClr val="0066FF"/>
              </a:solidFill>
            </a:endParaRPr>
          </a:p>
          <a:p>
            <a:pPr>
              <a:buNone/>
            </a:pPr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17499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153400" cy="838200"/>
          </a:xfrm>
        </p:spPr>
        <p:txBody>
          <a:bodyPr/>
          <a:lstStyle/>
          <a:p>
            <a:r>
              <a:rPr lang="en-US" sz="2400" dirty="0"/>
              <a:t>Use conditional independence to simplify joint calculation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According to the chain rule:</a:t>
            </a:r>
          </a:p>
          <a:p>
            <a:pPr>
              <a:buFontTx/>
              <a:buNone/>
            </a:pPr>
            <a:r>
              <a:rPr lang="en-US" sz="2400" b="1" dirty="0"/>
              <a:t>	</a:t>
            </a:r>
            <a:r>
              <a:rPr lang="en-US" sz="2000" dirty="0">
                <a:solidFill>
                  <a:srgbClr val="0066FF"/>
                </a:solidFill>
              </a:rPr>
              <a:t>P(</a:t>
            </a:r>
            <a:r>
              <a:rPr lang="en-US" sz="2000" i="1" dirty="0">
                <a:solidFill>
                  <a:srgbClr val="0066FF"/>
                </a:solidFill>
              </a:rPr>
              <a:t>Toothache, Catch, Cavity</a:t>
            </a:r>
            <a:r>
              <a:rPr lang="en-US" sz="2000" dirty="0">
                <a:solidFill>
                  <a:srgbClr val="0066FF"/>
                </a:solidFill>
              </a:rPr>
              <a:t>)</a:t>
            </a:r>
          </a:p>
          <a:p>
            <a:pPr lvl="1">
              <a:buFontTx/>
              <a:buNone/>
            </a:pPr>
            <a:r>
              <a:rPr lang="en-US" sz="2000" dirty="0">
                <a:solidFill>
                  <a:srgbClr val="0066FF"/>
                </a:solidFill>
              </a:rPr>
              <a:t>	= P(</a:t>
            </a:r>
            <a:r>
              <a:rPr lang="en-US" sz="2000" i="1" dirty="0">
                <a:solidFill>
                  <a:srgbClr val="0066FF"/>
                </a:solidFill>
              </a:rPr>
              <a:t>Cavity</a:t>
            </a:r>
            <a:r>
              <a:rPr lang="en-US" sz="2000" dirty="0">
                <a:solidFill>
                  <a:srgbClr val="0066FF"/>
                </a:solidFill>
              </a:rPr>
              <a:t>) P(</a:t>
            </a:r>
            <a:r>
              <a:rPr lang="en-US" sz="2000" i="1" dirty="0">
                <a:solidFill>
                  <a:srgbClr val="0066FF"/>
                </a:solidFill>
              </a:rPr>
              <a:t>Catch</a:t>
            </a:r>
            <a:r>
              <a:rPr lang="en-US" sz="2000" dirty="0">
                <a:solidFill>
                  <a:srgbClr val="0066FF"/>
                </a:solidFill>
              </a:rPr>
              <a:t> | </a:t>
            </a:r>
            <a:r>
              <a:rPr lang="en-US" sz="2000" i="1" dirty="0">
                <a:solidFill>
                  <a:srgbClr val="0066FF"/>
                </a:solidFill>
              </a:rPr>
              <a:t>Cavity</a:t>
            </a:r>
            <a:r>
              <a:rPr lang="en-US" sz="2000" dirty="0">
                <a:solidFill>
                  <a:srgbClr val="0066FF"/>
                </a:solidFill>
              </a:rPr>
              <a:t>) </a:t>
            </a:r>
            <a:r>
              <a:rPr lang="en-US" sz="2000" dirty="0">
                <a:solidFill>
                  <a:srgbClr val="C00000"/>
                </a:solidFill>
              </a:rPr>
              <a:t>P(</a:t>
            </a:r>
            <a:r>
              <a:rPr lang="en-US" sz="2000" i="1" dirty="0">
                <a:solidFill>
                  <a:srgbClr val="C00000"/>
                </a:solidFill>
              </a:rPr>
              <a:t>Toothache | Catch, Cavity</a:t>
            </a:r>
            <a:r>
              <a:rPr lang="en-US" sz="2000" dirty="0">
                <a:solidFill>
                  <a:srgbClr val="C00000"/>
                </a:solidFill>
              </a:rPr>
              <a:t>) </a:t>
            </a:r>
          </a:p>
          <a:p>
            <a:pPr lvl="1">
              <a:buFontTx/>
              <a:buNone/>
            </a:pPr>
            <a:endParaRPr lang="en-US" dirty="0">
              <a:solidFill>
                <a:srgbClr val="0066FF"/>
              </a:solidFill>
            </a:endParaRPr>
          </a:p>
          <a:p>
            <a:pPr lvl="1">
              <a:buFontTx/>
              <a:buNone/>
            </a:pPr>
            <a:endParaRPr lang="en-US" sz="2000" dirty="0">
              <a:solidFill>
                <a:srgbClr val="0066FF"/>
              </a:solidFill>
            </a:endParaRPr>
          </a:p>
          <a:p>
            <a:pPr lvl="1">
              <a:buFontTx/>
              <a:buNone/>
            </a:pPr>
            <a:r>
              <a:rPr lang="en-US" dirty="0"/>
              <a:t>if conditional independence:  </a:t>
            </a:r>
          </a:p>
          <a:p>
            <a:pPr lvl="1">
              <a:buFontTx/>
              <a:buNone/>
            </a:pPr>
            <a:endParaRPr lang="en-US" sz="2000" dirty="0">
              <a:solidFill>
                <a:srgbClr val="0066FF"/>
              </a:solidFill>
            </a:endParaRPr>
          </a:p>
          <a:p>
            <a:pPr lvl="1">
              <a:buFontTx/>
              <a:buNone/>
            </a:pPr>
            <a:r>
              <a:rPr lang="en-US" sz="2000" dirty="0">
                <a:solidFill>
                  <a:srgbClr val="0066FF"/>
                </a:solidFill>
              </a:rPr>
              <a:t>	= P(</a:t>
            </a:r>
            <a:r>
              <a:rPr lang="en-US" sz="2000" i="1" dirty="0">
                <a:solidFill>
                  <a:srgbClr val="0066FF"/>
                </a:solidFill>
              </a:rPr>
              <a:t>Cavity</a:t>
            </a:r>
            <a:r>
              <a:rPr lang="en-US" sz="2000" dirty="0">
                <a:solidFill>
                  <a:srgbClr val="0066FF"/>
                </a:solidFill>
              </a:rPr>
              <a:t>) P(</a:t>
            </a:r>
            <a:r>
              <a:rPr lang="en-US" sz="2000" i="1" dirty="0">
                <a:solidFill>
                  <a:srgbClr val="0066FF"/>
                </a:solidFill>
              </a:rPr>
              <a:t>Catch</a:t>
            </a:r>
            <a:r>
              <a:rPr lang="en-US" sz="2000" dirty="0">
                <a:solidFill>
                  <a:srgbClr val="0066FF"/>
                </a:solidFill>
              </a:rPr>
              <a:t> | </a:t>
            </a:r>
            <a:r>
              <a:rPr lang="en-US" sz="2000" i="1" dirty="0">
                <a:solidFill>
                  <a:srgbClr val="0066FF"/>
                </a:solidFill>
              </a:rPr>
              <a:t>Cavity</a:t>
            </a:r>
            <a:r>
              <a:rPr lang="en-US" sz="2000" dirty="0">
                <a:solidFill>
                  <a:srgbClr val="0066FF"/>
                </a:solidFill>
              </a:rPr>
              <a:t>) </a:t>
            </a:r>
            <a:r>
              <a:rPr lang="en-US" sz="2000" dirty="0">
                <a:solidFill>
                  <a:srgbClr val="C00000"/>
                </a:solidFill>
              </a:rPr>
              <a:t>P(</a:t>
            </a:r>
            <a:r>
              <a:rPr lang="en-US" sz="2000" i="1" dirty="0">
                <a:solidFill>
                  <a:srgbClr val="C00000"/>
                </a:solidFill>
              </a:rPr>
              <a:t>Toothache | Cavity</a:t>
            </a:r>
            <a:r>
              <a:rPr lang="en-US" sz="2000" dirty="0">
                <a:solidFill>
                  <a:srgbClr val="C00000"/>
                </a:solidFill>
              </a:rPr>
              <a:t>)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81000" y="3886200"/>
            <a:ext cx="8305800" cy="76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5181600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b="0" dirty="0">
                <a:solidFill>
                  <a:schemeClr val="tx1"/>
                </a:solidFill>
                <a:cs typeface="Calibri"/>
              </a:rPr>
              <a:t>use </a:t>
            </a:r>
            <a:r>
              <a:rPr lang="en-US" sz="2000" b="0" u="sng" dirty="0">
                <a:solidFill>
                  <a:srgbClr val="FF0000"/>
                </a:solidFill>
                <a:cs typeface="Calibri"/>
              </a:rPr>
              <a:t>conditional independence </a:t>
            </a:r>
            <a:r>
              <a:rPr lang="en-US" sz="2000" b="0" dirty="0">
                <a:solidFill>
                  <a:schemeClr val="tx1"/>
                </a:solidFill>
                <a:cs typeface="Calibri"/>
              </a:rPr>
              <a:t>to estimate the joint in an easy way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4953000" y="4724400"/>
            <a:ext cx="457200" cy="381000"/>
          </a:xfrm>
          <a:prstGeom prst="straightConnector1">
            <a:avLst/>
          </a:prstGeom>
          <a:solidFill>
            <a:srgbClr val="FF9900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55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2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153400" cy="83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FF0000"/>
                </a:solidFill>
                <a:cs typeface="Calibri"/>
              </a:rPr>
              <a:t>Bayesian inference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81200"/>
            <a:ext cx="2669996" cy="3457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1600200"/>
            <a:ext cx="3886200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200" b="0" dirty="0">
                <a:solidFill>
                  <a:schemeClr val="tx1"/>
                </a:solidFill>
                <a:cs typeface="Calibri"/>
              </a:rPr>
              <a:t>A </a:t>
            </a:r>
            <a:r>
              <a:rPr lang="en-US" sz="3200" b="0" u="sng" dirty="0">
                <a:solidFill>
                  <a:srgbClr val="FF0000"/>
                </a:solidFill>
                <a:cs typeface="Calibri"/>
              </a:rPr>
              <a:t>inference tool </a:t>
            </a:r>
            <a:r>
              <a:rPr lang="en-US" sz="3200" b="0" dirty="0">
                <a:solidFill>
                  <a:schemeClr val="tx1"/>
                </a:solidFill>
                <a:cs typeface="Calibri"/>
              </a:rPr>
              <a:t>that uses </a:t>
            </a:r>
            <a:r>
              <a:rPr lang="en-US" sz="3200" b="0" u="sng" dirty="0">
                <a:solidFill>
                  <a:srgbClr val="FF0000"/>
                </a:solidFill>
                <a:cs typeface="Calibri"/>
              </a:rPr>
              <a:t>conditional independence </a:t>
            </a:r>
            <a:r>
              <a:rPr lang="en-US" sz="3200" b="0" dirty="0">
                <a:solidFill>
                  <a:schemeClr val="tx1"/>
                </a:solidFill>
                <a:cs typeface="Calibri"/>
              </a:rPr>
              <a:t>to simplify the calculation of joint probabilities.</a:t>
            </a:r>
          </a:p>
          <a:p>
            <a:pPr eaLnBrk="1" hangingPunct="1">
              <a:lnSpc>
                <a:spcPct val="80000"/>
              </a:lnSpc>
            </a:pPr>
            <a:endParaRPr lang="en-US" sz="3200" b="0" dirty="0">
              <a:solidFill>
                <a:schemeClr val="tx1"/>
              </a:solidFill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3200" b="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8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562600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Why is this useful?</a:t>
            </a:r>
          </a:p>
          <a:p>
            <a:pPr lvl="1"/>
            <a:r>
              <a:rPr lang="en-US" sz="1800" i="1" u="sng" dirty="0">
                <a:solidFill>
                  <a:srgbClr val="FF0000"/>
                </a:solidFill>
              </a:rPr>
              <a:t>Posterior </a:t>
            </a:r>
            <a:r>
              <a:rPr lang="en-US" sz="1800" dirty="0">
                <a:solidFill>
                  <a:srgbClr val="FF0000"/>
                </a:solidFill>
              </a:rPr>
              <a:t>is proportional to </a:t>
            </a:r>
            <a:r>
              <a:rPr lang="en-US" altLang="zh-CN" sz="1800" i="1" u="sng" dirty="0">
                <a:solidFill>
                  <a:srgbClr val="FF0000"/>
                </a:solidFill>
              </a:rPr>
              <a:t>likelihood × </a:t>
            </a:r>
            <a:r>
              <a:rPr lang="en-US" sz="1800" i="1" u="sng" dirty="0">
                <a:solidFill>
                  <a:srgbClr val="FF0000"/>
                </a:solidFill>
              </a:rPr>
              <a:t>prior</a:t>
            </a:r>
            <a:endParaRPr lang="en-US" altLang="zh-CN" sz="1800" i="1" u="sng" dirty="0">
              <a:solidFill>
                <a:srgbClr val="FF0000"/>
              </a:solidFill>
            </a:endParaRPr>
          </a:p>
          <a:p>
            <a:pPr lvl="1"/>
            <a:r>
              <a:rPr lang="en-US" sz="1800" u="sng" dirty="0"/>
              <a:t>P(A) is the </a:t>
            </a:r>
            <a:r>
              <a:rPr lang="en-US" sz="1800" i="1" u="sng" dirty="0"/>
              <a:t>prior</a:t>
            </a:r>
            <a:r>
              <a:rPr lang="en-US" sz="1800" u="sng" dirty="0"/>
              <a:t> </a:t>
            </a:r>
            <a:r>
              <a:rPr lang="en-US" sz="1800" dirty="0"/>
              <a:t>and </a:t>
            </a:r>
            <a:r>
              <a:rPr lang="en-US" sz="1800" u="sng" dirty="0"/>
              <a:t>P(A|B) is the </a:t>
            </a:r>
            <a:r>
              <a:rPr lang="en-US" sz="1800" i="1" u="sng" dirty="0"/>
              <a:t>posterior</a:t>
            </a:r>
          </a:p>
          <a:p>
            <a:pPr lvl="1"/>
            <a:r>
              <a:rPr lang="en-US" sz="1800" u="sng" dirty="0"/>
              <a:t>P(</a:t>
            </a:r>
            <a:r>
              <a:rPr lang="en-US" altLang="zh-CN" sz="1800" u="sng" dirty="0"/>
              <a:t>B</a:t>
            </a:r>
            <a:r>
              <a:rPr lang="en-US" sz="1800" u="sng" dirty="0"/>
              <a:t>|</a:t>
            </a:r>
            <a:r>
              <a:rPr lang="en-US" altLang="zh-CN" sz="1800" u="sng" dirty="0"/>
              <a:t>A</a:t>
            </a:r>
            <a:r>
              <a:rPr lang="en-US" sz="1800" u="sng" dirty="0"/>
              <a:t>) is the </a:t>
            </a:r>
            <a:r>
              <a:rPr lang="en-US" altLang="zh-CN" sz="1800" i="1" u="sng" dirty="0"/>
              <a:t>likelihood</a:t>
            </a:r>
          </a:p>
          <a:p>
            <a:pPr lvl="1"/>
            <a:r>
              <a:rPr lang="en-US" sz="1800" u="sng" dirty="0"/>
              <a:t>P(</a:t>
            </a:r>
            <a:r>
              <a:rPr lang="en-US" altLang="zh-CN" sz="1800" u="sng" dirty="0"/>
              <a:t>B</a:t>
            </a:r>
            <a:r>
              <a:rPr lang="en-US" sz="1800" u="sng" dirty="0"/>
              <a:t>) is the </a:t>
            </a:r>
            <a:r>
              <a:rPr lang="en-US" altLang="zh-CN" sz="1800" i="1" u="sng" dirty="0"/>
              <a:t>marginal</a:t>
            </a:r>
          </a:p>
          <a:p>
            <a:pPr lvl="1"/>
            <a:r>
              <a:rPr lang="en-US" altLang="zh-CN" dirty="0"/>
              <a:t>Theoretical foundation </a:t>
            </a:r>
            <a:r>
              <a:rPr lang="en-US" dirty="0"/>
              <a:t>of Bayesian inference</a:t>
            </a:r>
            <a:endParaRPr lang="en-US" dirty="0">
              <a:solidFill>
                <a:srgbClr val="0066FF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0"/>
            <a:ext cx="4267200" cy="259327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2978" y="2133600"/>
            <a:ext cx="2915222" cy="6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526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err="1"/>
              <a:t>Bayes</a:t>
            </a:r>
            <a:r>
              <a:rPr lang="en-US" dirty="0"/>
              <a:t> Rule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906963"/>
          </a:xfrm>
        </p:spPr>
        <p:txBody>
          <a:bodyPr/>
          <a:lstStyle/>
          <a:p>
            <a:r>
              <a:rPr lang="en-US" sz="2400" dirty="0"/>
              <a:t>Marie is getting married tomorrow, at an outdoor ceremony in the desert. In recent years, it has rained only 5 days each year (5/365 = 0.014). Unfortunately, the weatherman has predicted rain for tomorrow. When it actually rains, the weatherman correctly predicts rain 90% of the time. When it doesn't rain, he incorrectly predicts rain 10% of the time. What is the probability that it will rain on Marie's wedding?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272109"/>
              </p:ext>
            </p:extLst>
          </p:nvPr>
        </p:nvGraphicFramePr>
        <p:xfrm>
          <a:off x="1187450" y="3821113"/>
          <a:ext cx="505142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6" name="Equation" r:id="rId4" imgW="2603500" imgH="431800" progId="Equation.3">
                  <p:embed/>
                </p:oleObj>
              </mc:Choice>
              <mc:Fallback>
                <p:oleObj name="Equation" r:id="rId4" imgW="2603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821113"/>
                        <a:ext cx="5051425" cy="83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562820"/>
              </p:ext>
            </p:extLst>
          </p:nvPr>
        </p:nvGraphicFramePr>
        <p:xfrm>
          <a:off x="1438275" y="5715000"/>
          <a:ext cx="63341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7" name="Equation" r:id="rId6" imgW="3263760" imgH="431640" progId="Equation.3">
                  <p:embed/>
                </p:oleObj>
              </mc:Choice>
              <mc:Fallback>
                <p:oleObj name="Equation" r:id="rId6" imgW="3263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5715000"/>
                        <a:ext cx="63341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451313"/>
              </p:ext>
            </p:extLst>
          </p:nvPr>
        </p:nvGraphicFramePr>
        <p:xfrm>
          <a:off x="1714500" y="4711700"/>
          <a:ext cx="64833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8" name="Equation" r:id="rId8" imgW="3340100" imgH="431800" progId="Equation.3">
                  <p:embed/>
                </p:oleObj>
              </mc:Choice>
              <mc:Fallback>
                <p:oleObj name="Equation" r:id="rId8" imgW="3340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711700"/>
                        <a:ext cx="64833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68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/>
              <a:t>Bayes rule: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620000" cy="4525963"/>
          </a:xfrm>
        </p:spPr>
        <p:txBody>
          <a:bodyPr/>
          <a:lstStyle/>
          <a:p>
            <a:r>
              <a:rPr lang="en-US" sz="2400" dirty="0"/>
              <a:t>1% of women at age 40 who take routine screening test have breast cancer.  80% of women with breast cancer will get positive test result. 9.6% of women without breast cancer will also get positive test result.  Suppose a woman in this age group had a positive test result in a routine screening.  What is the probability that she actually has breast cancer?</a:t>
            </a:r>
          </a:p>
        </p:txBody>
      </p:sp>
      <p:graphicFrame>
        <p:nvGraphicFramePr>
          <p:cNvPr id="1105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76694"/>
              </p:ext>
            </p:extLst>
          </p:nvPr>
        </p:nvGraphicFramePr>
        <p:xfrm>
          <a:off x="1020763" y="4187825"/>
          <a:ext cx="538638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4" name="Equation" r:id="rId4" imgW="3187700" imgH="431800" progId="Equation.3">
                  <p:embed/>
                </p:oleObj>
              </mc:Choice>
              <mc:Fallback>
                <p:oleObj name="Equation" r:id="rId4" imgW="3187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4187825"/>
                        <a:ext cx="5386387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03945"/>
              </p:ext>
            </p:extLst>
          </p:nvPr>
        </p:nvGraphicFramePr>
        <p:xfrm>
          <a:off x="1524000" y="5943600"/>
          <a:ext cx="5410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5" name="Equation" r:id="rId6" imgW="3200400" imgH="431640" progId="Equation.3">
                  <p:embed/>
                </p:oleObj>
              </mc:Choice>
              <mc:Fallback>
                <p:oleObj name="Equation" r:id="rId6" imgW="3200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943600"/>
                        <a:ext cx="5410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058433"/>
              </p:ext>
            </p:extLst>
          </p:nvPr>
        </p:nvGraphicFramePr>
        <p:xfrm>
          <a:off x="1708150" y="5051425"/>
          <a:ext cx="69548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6" name="Equation" r:id="rId8" imgW="4114800" imgH="431800" progId="Equation.3">
                  <p:embed/>
                </p:oleObj>
              </mc:Choice>
              <mc:Fallback>
                <p:oleObj name="Equation" r:id="rId8" imgW="4114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5051425"/>
                        <a:ext cx="69548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1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Probability Theory</a:t>
            </a:r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438400"/>
            <a:ext cx="3629025" cy="259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1309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Calibri"/>
              </a:rPr>
              <a:t>Bayesian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Before we move on to Bayesian inference, let’s take on a look at what </a:t>
            </a:r>
            <a:r>
              <a:rPr lang="en-US" sz="2400" dirty="0">
                <a:solidFill>
                  <a:srgbClr val="0066FF"/>
                </a:solidFill>
                <a:cs typeface="Calibri"/>
              </a:rPr>
              <a:t>inference</a:t>
            </a:r>
            <a:r>
              <a:rPr lang="en-US" sz="2400" dirty="0">
                <a:cs typeface="Calibri"/>
              </a:rPr>
              <a:t> is.   </a:t>
            </a:r>
            <a:endParaRPr lang="en-US" sz="2400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143125"/>
            <a:ext cx="321636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97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r>
              <a:rPr lang="en-US" sz="3600" b="1" dirty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1"/>
            <a:ext cx="8915400" cy="4724400"/>
          </a:xfrm>
        </p:spPr>
        <p:txBody>
          <a:bodyPr/>
          <a:lstStyle/>
          <a:p>
            <a:r>
              <a:rPr lang="en-US" sz="2400" dirty="0"/>
              <a:t>Given the value of some </a:t>
            </a:r>
            <a:r>
              <a:rPr lang="en-US" sz="2400" dirty="0">
                <a:solidFill>
                  <a:srgbClr val="0066FF"/>
                </a:solidFill>
              </a:rPr>
              <a:t>evidence variable E = e</a:t>
            </a:r>
            <a:r>
              <a:rPr lang="en-US" sz="2400" dirty="0"/>
              <a:t>, find the value x of </a:t>
            </a:r>
            <a:r>
              <a:rPr lang="en-US" sz="2400" dirty="0">
                <a:solidFill>
                  <a:srgbClr val="FF0000"/>
                </a:solidFill>
              </a:rPr>
              <a:t>query variable X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C00000"/>
                </a:solidFill>
              </a:rPr>
              <a:t>maximize the posterior </a:t>
            </a:r>
            <a:r>
              <a:rPr lang="en-US" sz="2400" dirty="0"/>
              <a:t>probability: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400" dirty="0"/>
              <a:t>Examples: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  e = image features,   X = {tiger, monkey, zebra}, </a:t>
            </a:r>
          </a:p>
        </p:txBody>
      </p:sp>
      <p:pic>
        <p:nvPicPr>
          <p:cNvPr id="201730" name="Picture 2" descr="http://alumnus.caltech.edu/~kantner/zebras/pictures/zebr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18" y="4328376"/>
            <a:ext cx="2078164" cy="1386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825388"/>
            <a:ext cx="1648218" cy="1779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572000"/>
            <a:ext cx="1529577" cy="1835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729" y="2133600"/>
            <a:ext cx="3814762" cy="891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868362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Bayesian inference (apply </a:t>
            </a:r>
            <a:r>
              <a:rPr lang="en-US" sz="3600" dirty="0"/>
              <a:t>Bayes rule 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85800" y="998915"/>
            <a:ext cx="8229600" cy="1689291"/>
          </a:xfrm>
          <a:ln w="28575"/>
        </p:spPr>
        <p:txBody>
          <a:bodyPr/>
          <a:lstStyle/>
          <a:p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>
              <a:sym typeface="Symbol"/>
            </a:endParaRPr>
          </a:p>
          <a:p>
            <a:r>
              <a:rPr lang="en-US" sz="2400" dirty="0">
                <a:sym typeface="Symbol"/>
              </a:rPr>
              <a:t>P(E=e) is constant, so we have  </a:t>
            </a:r>
          </a:p>
          <a:p>
            <a:r>
              <a:rPr lang="en-US" sz="2400" dirty="0">
                <a:sym typeface="Symbol"/>
              </a:rPr>
              <a:t>If we have multiple evidences (features) </a:t>
            </a:r>
            <a:r>
              <a:rPr lang="en-US" sz="2400" i="1" dirty="0">
                <a:solidFill>
                  <a:srgbClr val="0066FF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0066FF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0066FF"/>
                </a:solidFill>
                <a:sym typeface="Symbol"/>
              </a:rPr>
              <a:t>, …, </a:t>
            </a:r>
            <a:r>
              <a:rPr lang="en-US" sz="2400" i="1" dirty="0" err="1">
                <a:solidFill>
                  <a:srgbClr val="0066FF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0066FF"/>
                </a:solidFill>
                <a:sym typeface="Symbol"/>
              </a:rPr>
              <a:t>n</a:t>
            </a:r>
            <a:r>
              <a:rPr lang="en-US" sz="2400" dirty="0">
                <a:sym typeface="Symbol"/>
              </a:rPr>
              <a:t> :   </a:t>
            </a:r>
          </a:p>
          <a:p>
            <a:endParaRPr lang="en-US" altLang="zh-CN" sz="2400" dirty="0">
              <a:sym typeface="Symbol"/>
            </a:endParaRPr>
          </a:p>
          <a:p>
            <a:endParaRPr lang="en-US" altLang="zh-CN" sz="2400" dirty="0">
              <a:sym typeface="Symbol"/>
            </a:endParaRPr>
          </a:p>
          <a:p>
            <a:r>
              <a:rPr lang="en-US" sz="2400" dirty="0">
                <a:sym typeface="Symbol"/>
              </a:rPr>
              <a:t>If we assume that </a:t>
            </a:r>
            <a:r>
              <a:rPr lang="en-US" sz="2400" i="1" dirty="0">
                <a:solidFill>
                  <a:srgbClr val="0066FF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0066FF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0066FF"/>
                </a:solidFill>
                <a:sym typeface="Symbol"/>
              </a:rPr>
              <a:t>, …, </a:t>
            </a:r>
            <a:r>
              <a:rPr lang="en-US" sz="2400" i="1" dirty="0" err="1">
                <a:solidFill>
                  <a:srgbClr val="0066FF"/>
                </a:solidFill>
                <a:sym typeface="Symbol"/>
              </a:rPr>
              <a:t>E</a:t>
            </a:r>
            <a:r>
              <a:rPr lang="en-US" sz="2400" baseline="-25000" dirty="0" err="1">
                <a:solidFill>
                  <a:srgbClr val="0066FF"/>
                </a:solidFill>
                <a:sym typeface="Symbol"/>
              </a:rPr>
              <a:t>n</a:t>
            </a:r>
            <a:r>
              <a:rPr lang="en-US" sz="2400" dirty="0">
                <a:sym typeface="Symbol"/>
              </a:rPr>
              <a:t> are </a:t>
            </a:r>
            <a:r>
              <a:rPr lang="en-US" sz="2400" dirty="0">
                <a:solidFill>
                  <a:srgbClr val="0066FF"/>
                </a:solidFill>
                <a:sym typeface="Symbol"/>
              </a:rPr>
              <a:t>conditionally independent </a:t>
            </a:r>
            <a:r>
              <a:rPr lang="en-US" sz="2400" dirty="0">
                <a:sym typeface="Symbol"/>
              </a:rPr>
              <a:t>:</a:t>
            </a:r>
          </a:p>
          <a:p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628" y="4068079"/>
            <a:ext cx="2984497" cy="5550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101567"/>
            <a:ext cx="1524000" cy="426554"/>
          </a:xfrm>
          <a:prstGeom prst="rect">
            <a:avLst/>
          </a:prstGeom>
        </p:spPr>
      </p:pic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59466"/>
              </p:ext>
            </p:extLst>
          </p:nvPr>
        </p:nvGraphicFramePr>
        <p:xfrm>
          <a:off x="2758617" y="5442663"/>
          <a:ext cx="2047875" cy="74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39" name="Equation" r:id="rId6" imgW="1257300" imgH="457200" progId="Equation.3">
                  <p:embed/>
                </p:oleObj>
              </mc:Choice>
              <mc:Fallback>
                <p:oleObj name="Equation" r:id="rId6" imgW="1257300" imgH="457200" progId="Equation.3">
                  <p:embed/>
                  <p:pic>
                    <p:nvPicPr>
                      <p:cNvPr id="1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617" y="5442663"/>
                        <a:ext cx="2047875" cy="745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4107652"/>
            <a:ext cx="1040204" cy="389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1405409"/>
            <a:ext cx="3090862" cy="1038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2400" y="1379453"/>
            <a:ext cx="2800777" cy="137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375" y="2974135"/>
            <a:ext cx="375402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499461"/>
            <a:ext cx="1943100" cy="6315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686" y="5613792"/>
            <a:ext cx="1040204" cy="389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334000"/>
            <a:ext cx="617220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5500" y="2723137"/>
            <a:ext cx="5181600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Here we reduce the inference problem to the problem of estimating likelihood and priors</a:t>
            </a:r>
          </a:p>
        </p:txBody>
      </p:sp>
    </p:spTree>
    <p:extLst>
      <p:ext uri="{BB962C8B-B14F-4D97-AF65-F5344CB8AC3E}">
        <p14:creationId xmlns:p14="http://schemas.microsoft.com/office/powerpoint/2010/main" val="31463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762000"/>
          </a:xfrm>
        </p:spPr>
        <p:txBody>
          <a:bodyPr/>
          <a:lstStyle/>
          <a:p>
            <a:r>
              <a:rPr lang="en-US" dirty="0"/>
              <a:t>Case study: Text document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37"/>
            <a:ext cx="8229600" cy="4525963"/>
          </a:xfrm>
        </p:spPr>
        <p:txBody>
          <a:bodyPr/>
          <a:lstStyle/>
          <a:p>
            <a:r>
              <a:rPr lang="en-US" sz="2000" b="1" dirty="0"/>
              <a:t>Inference: </a:t>
            </a:r>
            <a:r>
              <a:rPr lang="en-US" sz="2000" dirty="0"/>
              <a:t>assign a document to the class with the highest posterior </a:t>
            </a:r>
            <a:r>
              <a:rPr lang="en-US" sz="2000" dirty="0">
                <a:solidFill>
                  <a:srgbClr val="0066FF"/>
                </a:solidFill>
              </a:rPr>
              <a:t>P(class | document) </a:t>
            </a:r>
            <a:endParaRPr lang="en-US" sz="2000" dirty="0">
              <a:cs typeface="Times New Roman"/>
            </a:endParaRPr>
          </a:p>
          <a:p>
            <a:r>
              <a:rPr lang="en-US" sz="2000" dirty="0">
                <a:cs typeface="Times New Roman"/>
              </a:rPr>
              <a:t>Question:  What are </a:t>
            </a:r>
            <a:r>
              <a:rPr lang="en-US" sz="2000" dirty="0">
                <a:solidFill>
                  <a:srgbClr val="0066FF"/>
                </a:solidFill>
                <a:cs typeface="Times New Roman"/>
              </a:rPr>
              <a:t>evidence variable </a:t>
            </a:r>
            <a:r>
              <a:rPr lang="en-US" sz="2000" dirty="0">
                <a:cs typeface="Times New Roman"/>
              </a:rPr>
              <a:t>and </a:t>
            </a:r>
            <a:r>
              <a:rPr lang="en-US" sz="2000" dirty="0">
                <a:solidFill>
                  <a:srgbClr val="0066FF"/>
                </a:solidFill>
                <a:cs typeface="Times New Roman"/>
              </a:rPr>
              <a:t>query variable</a:t>
            </a:r>
            <a:r>
              <a:rPr lang="en-US" sz="2000" dirty="0">
                <a:cs typeface="Times New Roman"/>
              </a:rPr>
              <a:t>?</a:t>
            </a:r>
          </a:p>
          <a:p>
            <a:endParaRPr lang="en-US" sz="2000" dirty="0">
              <a:cs typeface="Times New Roman"/>
            </a:endParaRPr>
          </a:p>
          <a:p>
            <a:r>
              <a:rPr lang="en-US" sz="2000" dirty="0">
                <a:cs typeface="Times New Roman"/>
              </a:rPr>
              <a:t>Goal: estimate </a:t>
            </a:r>
            <a:r>
              <a:rPr lang="en-US" sz="2000" dirty="0">
                <a:solidFill>
                  <a:srgbClr val="FF0000"/>
                </a:solidFill>
                <a:cs typeface="Times New Roman"/>
              </a:rPr>
              <a:t>likelihoods </a:t>
            </a:r>
            <a:r>
              <a:rPr lang="en-US" sz="2000" dirty="0">
                <a:solidFill>
                  <a:srgbClr val="0066FF"/>
                </a:solidFill>
              </a:rPr>
              <a:t>P(document | class)  </a:t>
            </a:r>
            <a:r>
              <a:rPr lang="en-US" sz="2000" dirty="0">
                <a:solidFill>
                  <a:srgbClr val="000000"/>
                </a:solidFill>
              </a:rPr>
              <a:t>and </a:t>
            </a:r>
            <a:r>
              <a:rPr lang="en-US" sz="2000" dirty="0">
                <a:solidFill>
                  <a:srgbClr val="FF0000"/>
                </a:solidFill>
              </a:rPr>
              <a:t>priors </a:t>
            </a:r>
            <a:r>
              <a:rPr lang="en-US" sz="2000" dirty="0">
                <a:solidFill>
                  <a:srgbClr val="0066FF"/>
                </a:solidFill>
                <a:cs typeface="Times New Roman"/>
              </a:rPr>
              <a:t>P(class)</a:t>
            </a:r>
          </a:p>
          <a:p>
            <a:endParaRPr lang="en-US" sz="2000" dirty="0"/>
          </a:p>
          <a:p>
            <a:r>
              <a:rPr lang="en-US" sz="2000" dirty="0"/>
              <a:t>Likelihood:</a:t>
            </a:r>
            <a:r>
              <a:rPr lang="en-US" sz="2000" b="1" i="1" dirty="0"/>
              <a:t> bag of words </a:t>
            </a:r>
            <a:r>
              <a:rPr lang="en-US" sz="2000" dirty="0"/>
              <a:t>model</a:t>
            </a:r>
          </a:p>
          <a:p>
            <a:pPr lvl="1"/>
            <a:r>
              <a:rPr lang="en-US" dirty="0"/>
              <a:t>The document is a sequence of words </a:t>
            </a:r>
            <a:r>
              <a:rPr lang="en-US" dirty="0">
                <a:solidFill>
                  <a:srgbClr val="7030A0"/>
                </a:solidFill>
              </a:rPr>
              <a:t>(w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, …,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n</a:t>
            </a:r>
            <a:r>
              <a:rPr lang="en-US" dirty="0">
                <a:solidFill>
                  <a:srgbClr val="7030A0"/>
                </a:solidFill>
              </a:rPr>
              <a:t>) </a:t>
            </a:r>
            <a:endParaRPr lang="en-US" dirty="0"/>
          </a:p>
          <a:p>
            <a:pPr lvl="1"/>
            <a:r>
              <a:rPr lang="en-US" dirty="0"/>
              <a:t>The order of the words in the document is not important</a:t>
            </a:r>
          </a:p>
          <a:p>
            <a:pPr lvl="1"/>
            <a:r>
              <a:rPr lang="en-US" dirty="0"/>
              <a:t>Each word is independent of the others given document class </a:t>
            </a:r>
          </a:p>
          <a:p>
            <a:pPr lvl="1"/>
            <a:r>
              <a:rPr lang="en-US" dirty="0"/>
              <a:t>Can be computes as:</a:t>
            </a:r>
            <a:br>
              <a:rPr lang="en-US" sz="1600" dirty="0"/>
            </a:br>
            <a:endParaRPr lang="en-US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748634"/>
              </p:ext>
            </p:extLst>
          </p:nvPr>
        </p:nvGraphicFramePr>
        <p:xfrm>
          <a:off x="1442243" y="4997429"/>
          <a:ext cx="6335711" cy="793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61" name="Equation" r:id="rId4" imgW="3644900" imgH="457200" progId="Equation.3">
                  <p:embed/>
                </p:oleObj>
              </mc:Choice>
              <mc:Fallback>
                <p:oleObj name="Equation" r:id="rId4" imgW="364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243" y="4997429"/>
                        <a:ext cx="6335711" cy="7937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676400" y="6096000"/>
            <a:ext cx="708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solidFill>
                  <a:srgbClr val="C00000"/>
                </a:solidFill>
              </a:rPr>
              <a:t>Product of the likelihoods of individual words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5486400" y="5715000"/>
            <a:ext cx="609600" cy="457200"/>
          </a:xfrm>
          <a:prstGeom prst="straightConnector1">
            <a:avLst/>
          </a:prstGeom>
          <a:solidFill>
            <a:srgbClr val="FF99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93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Parameter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610600" cy="5059363"/>
          </a:xfrm>
        </p:spPr>
        <p:txBody>
          <a:bodyPr/>
          <a:lstStyle/>
          <a:p>
            <a:r>
              <a:rPr lang="en-US" sz="2000" dirty="0">
                <a:cs typeface="Times New Roman"/>
              </a:rPr>
              <a:t>How do we obtain </a:t>
            </a:r>
            <a:r>
              <a:rPr lang="en-US" sz="2000" dirty="0">
                <a:solidFill>
                  <a:srgbClr val="C00000"/>
                </a:solidFill>
              </a:rPr>
              <a:t>likelihoods of individual words</a:t>
            </a:r>
            <a:r>
              <a:rPr lang="en-US" sz="2000" dirty="0">
                <a:cs typeface="Times New Roman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/>
              </a:rPr>
              <a:t>We need </a:t>
            </a:r>
            <a:r>
              <a:rPr lang="en-US" sz="2000" i="1" dirty="0">
                <a:solidFill>
                  <a:srgbClr val="FF0000"/>
                </a:solidFill>
                <a:cs typeface="Times New Roman"/>
              </a:rPr>
              <a:t>training data </a:t>
            </a:r>
            <a:r>
              <a:rPr lang="en-US" sz="2000" dirty="0">
                <a:cs typeface="Times New Roman"/>
              </a:rPr>
              <a:t>of labeled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/>
              </a:rPr>
              <a:t>Naïve approach: 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/>
              </a:rPr>
              <a:t>Any problem?</a:t>
            </a:r>
            <a:endParaRPr lang="en-US" dirty="0">
              <a:cs typeface="Times New Roman"/>
            </a:endParaRPr>
          </a:p>
          <a:p>
            <a:pPr lvl="1">
              <a:buNone/>
            </a:pPr>
            <a:endParaRPr lang="en-US" dirty="0">
              <a:cs typeface="Times New Roman"/>
            </a:endParaRPr>
          </a:p>
          <a:p>
            <a:pPr lvl="1">
              <a:buNone/>
            </a:pPr>
            <a:endParaRPr lang="en-US" sz="2400" dirty="0">
              <a:cs typeface="Times New Roman"/>
            </a:endParaRPr>
          </a:p>
          <a:p>
            <a:pPr lvl="1">
              <a:buNone/>
            </a:pPr>
            <a:br>
              <a:rPr lang="en-US" sz="2400" dirty="0">
                <a:cs typeface="Times New Roman"/>
              </a:rPr>
            </a:br>
            <a:endParaRPr lang="en-US" sz="1000" dirty="0">
              <a:cs typeface="Times New Roman"/>
            </a:endParaRPr>
          </a:p>
          <a:p>
            <a:pPr lvl="1"/>
            <a:endParaRPr lang="en-US" sz="2400" b="1" dirty="0">
              <a:cs typeface="Times New Roman"/>
            </a:endParaRPr>
          </a:p>
          <a:p>
            <a:pPr marL="457200" lvl="1" indent="0">
              <a:buNone/>
            </a:pPr>
            <a:br>
              <a:rPr lang="en-US" sz="2400" dirty="0">
                <a:cs typeface="Times New Roman"/>
              </a:rPr>
            </a:br>
            <a:endParaRPr lang="en-US" sz="2400" dirty="0">
              <a:cs typeface="Times New Roman"/>
            </a:endParaRP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16617" y="3133635"/>
            <a:ext cx="2168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</a:rPr>
              <a:t> P(word | class) =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201453" y="2876490"/>
            <a:ext cx="5293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</a:rPr>
              <a:t># of occurrences of this word in this class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564652" y="3333690"/>
            <a:ext cx="5655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</a:rPr>
              <a:t>total # of words in this class</a:t>
            </a:r>
            <a:endParaRPr lang="en-US" sz="2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95600" y="3333690"/>
            <a:ext cx="5791200" cy="1911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sz="3200" dirty="0"/>
              <a:t>Parameter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696200" cy="4191000"/>
          </a:xfrm>
        </p:spPr>
        <p:txBody>
          <a:bodyPr/>
          <a:lstStyle/>
          <a:p>
            <a:r>
              <a:rPr lang="en-US" sz="2400" dirty="0"/>
              <a:t>If training data is not very large,  the above method may not work very well.  </a:t>
            </a:r>
            <a:endParaRPr lang="en-US" sz="2400" b="1" dirty="0">
              <a:cs typeface="Times New Roman"/>
            </a:endParaRPr>
          </a:p>
          <a:p>
            <a:r>
              <a:rPr lang="en-US" altLang="zh-CN" sz="2400" dirty="0"/>
              <a:t>We need to make sure </a:t>
            </a:r>
            <a:r>
              <a:rPr lang="en-US" sz="2400" dirty="0"/>
              <a:t>likelihoods are not zero or too small. </a:t>
            </a:r>
            <a:endParaRPr lang="en-US" sz="2400" b="1" dirty="0">
              <a:cs typeface="Times New Roman"/>
            </a:endParaRPr>
          </a:p>
          <a:p>
            <a:r>
              <a:rPr lang="en-US" sz="2400" b="1" dirty="0">
                <a:cs typeface="Times New Roman"/>
              </a:rPr>
              <a:t>Solution:  Smoothing</a:t>
            </a:r>
            <a:r>
              <a:rPr lang="en-US" sz="2400" dirty="0">
                <a:cs typeface="Times New Roman"/>
              </a:rPr>
              <a:t>: </a:t>
            </a:r>
          </a:p>
          <a:p>
            <a:pPr lvl="1"/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 make sure </a:t>
            </a:r>
            <a:r>
              <a:rPr lang="en-US" sz="1800" dirty="0"/>
              <a:t>likelihoods are not zero or too small. </a:t>
            </a:r>
            <a:endParaRPr lang="en-US" sz="1800" dirty="0">
              <a:cs typeface="Times New Roman"/>
            </a:endParaRPr>
          </a:p>
          <a:p>
            <a:pPr lvl="1"/>
            <a:r>
              <a:rPr lang="en-US" b="1" dirty="0">
                <a:cs typeface="Times New Roman"/>
              </a:rPr>
              <a:t>Laplace smoothing: </a:t>
            </a:r>
            <a:r>
              <a:rPr lang="en-US" b="1" dirty="0">
                <a:solidFill>
                  <a:srgbClr val="00B050"/>
                </a:solidFill>
                <a:cs typeface="Times New Roman"/>
              </a:rPr>
              <a:t>mixing</a:t>
            </a:r>
            <a:r>
              <a:rPr lang="en-US" dirty="0"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cs typeface="Times New Roman"/>
              </a:rPr>
              <a:t>true likelihood in training data </a:t>
            </a:r>
            <a:r>
              <a:rPr lang="en-US" dirty="0">
                <a:cs typeface="Times New Roman"/>
              </a:rPr>
              <a:t>with </a:t>
            </a:r>
            <a:r>
              <a:rPr lang="en-US" dirty="0">
                <a:solidFill>
                  <a:srgbClr val="FF0000"/>
                </a:solidFill>
                <a:cs typeface="Times New Roman"/>
              </a:rPr>
              <a:t>uninform distribution</a:t>
            </a:r>
          </a:p>
          <a:p>
            <a:pPr lvl="1"/>
            <a:endParaRPr lang="en-US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  <a:p>
            <a:endParaRPr lang="en-US" sz="2400" b="1" dirty="0">
              <a:cs typeface="Times New Roman"/>
            </a:endParaRPr>
          </a:p>
          <a:p>
            <a:endParaRPr lang="en-US" sz="2400" b="1" dirty="0">
              <a:cs typeface="Times New Roman"/>
            </a:endParaRPr>
          </a:p>
          <a:p>
            <a:endParaRPr lang="en-US" sz="2400" b="1" dirty="0">
              <a:cs typeface="Times New Roman"/>
            </a:endParaRPr>
          </a:p>
          <a:p>
            <a:br>
              <a:rPr lang="en-US" sz="2000" dirty="0">
                <a:cs typeface="Times New Roman"/>
              </a:rPr>
            </a:br>
            <a:br>
              <a:rPr lang="en-US" sz="2000" dirty="0">
                <a:cs typeface="Times New Roman"/>
              </a:rPr>
            </a:br>
            <a:endParaRPr lang="en-US" sz="2000" dirty="0"/>
          </a:p>
          <a:p>
            <a:pPr lvl="1">
              <a:buNone/>
            </a:pPr>
            <a:endParaRPr lang="en-US" sz="1000" dirty="0"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100" y="4495800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</a:rPr>
              <a:t> P(word | class) =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3028306" y="4191000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</a:rPr>
              <a:t># of occurrences of this word in this class </a:t>
            </a:r>
            <a:r>
              <a:rPr lang="en-US" sz="1800" dirty="0">
                <a:solidFill>
                  <a:srgbClr val="C00000"/>
                </a:solidFill>
              </a:rPr>
              <a:t>+ 1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2792" y="4648200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</a:rPr>
              <a:t>total # of words in class </a:t>
            </a:r>
            <a:r>
              <a:rPr lang="en-US" sz="1800" dirty="0">
                <a:solidFill>
                  <a:srgbClr val="C00000"/>
                </a:solidFill>
              </a:rPr>
              <a:t>+ V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1328" y="4648200"/>
            <a:ext cx="6265148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388869" y="5200710"/>
            <a:ext cx="392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</a:rPr>
              <a:t>(V: total number of unique words)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  <p:bldP spid="11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(Politics or Sports?)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4485" y="2318618"/>
            <a:ext cx="2268570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“Obama meets Merkel”</a:t>
            </a:r>
          </a:p>
          <a:p>
            <a:r>
              <a:rPr lang="en-US" dirty="0">
                <a:solidFill>
                  <a:schemeClr val="tx1"/>
                </a:solidFill>
              </a:rPr>
              <a:t>“Obama elected again”</a:t>
            </a:r>
          </a:p>
          <a:p>
            <a:r>
              <a:rPr lang="en-US" dirty="0">
                <a:solidFill>
                  <a:schemeClr val="tx1"/>
                </a:solidFill>
              </a:rPr>
              <a:t>“Merkel visits Greece again”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2288" y="2344602"/>
            <a:ext cx="3075329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“OSFP European basketball champion”</a:t>
            </a:r>
          </a:p>
          <a:p>
            <a:r>
              <a:rPr lang="en-US" dirty="0">
                <a:solidFill>
                  <a:schemeClr val="tx1"/>
                </a:solidFill>
              </a:rPr>
              <a:t>“Miami NBA basketball champion”</a:t>
            </a:r>
          </a:p>
          <a:p>
            <a:r>
              <a:rPr lang="en-US" dirty="0">
                <a:solidFill>
                  <a:schemeClr val="tx1"/>
                </a:solidFill>
              </a:rPr>
              <a:t>“Greece basketball coach?”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7968" y="1929813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Politics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2888" y="1896148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Sports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095" y="1813174"/>
            <a:ext cx="129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8742" y="3527944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P(p) = 0.5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2209" y="3527944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P(s) = 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4186" y="3987882"/>
            <a:ext cx="3079054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obama:2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meets:1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merkel:2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elected:1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again:2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visits:1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greece:1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1600" y="3987882"/>
            <a:ext cx="381341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OSFP:1, </a:t>
            </a:r>
            <a:r>
              <a:rPr lang="en-US" dirty="0" err="1">
                <a:solidFill>
                  <a:schemeClr val="tx1"/>
                </a:solidFill>
              </a:rPr>
              <a:t>european:1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basketball:3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champion:2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miami:1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nba:1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greece:1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coach:1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501" y="4029167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terms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5591" y="4744777"/>
            <a:ext cx="162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Total # of terms: 10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3504" y="4703735"/>
            <a:ext cx="157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Total # of terms: 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26227" y="104035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new doc: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66128" y="1053085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X = “Obama likes basketball”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85984" y="5562600"/>
            <a:ext cx="160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Vocabulary (distinct terms) size: 14</a:t>
            </a:r>
          </a:p>
        </p:txBody>
      </p:sp>
    </p:spTree>
    <p:extLst>
      <p:ext uri="{BB962C8B-B14F-4D97-AF65-F5344CB8AC3E}">
        <p14:creationId xmlns:p14="http://schemas.microsoft.com/office/powerpoint/2010/main" val="33951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0336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 (Politics or Sports?)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87985" y="1049088"/>
                <a:ext cx="8637639" cy="36451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For a document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/>
                      </a:rPr>
                      <m:t>𝑑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with </a:t>
                </a:r>
                <a:r>
                  <a:rPr lang="en-US" sz="2000" dirty="0">
                    <a:solidFill>
                      <a:srgbClr val="0070C0"/>
                    </a:solidFill>
                  </a:rPr>
                  <a:t>k</a:t>
                </a:r>
                <a:r>
                  <a:rPr lang="en-US" sz="2000" dirty="0"/>
                  <a:t> terms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,  </a:t>
                </a:r>
                <a:r>
                  <a:rPr lang="en-US" sz="2000" dirty="0"/>
                  <a:t>the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posterior of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is: 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000" b="0" i="1" dirty="0">
                  <a:solidFill>
                    <a:srgbClr val="0070C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|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𝑷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solidFill>
                    <a:srgbClr val="0070C0"/>
                  </a:solidFill>
                  <a:latin typeface="Cambria Math"/>
                </a:endParaRPr>
              </a:p>
              <a:p>
                <a:pPr marL="274320" lvl="1" indent="0">
                  <a:buNone/>
                </a:pPr>
                <a:endParaRPr lang="en-US" b="1" i="1" dirty="0">
                  <a:solidFill>
                    <a:srgbClr val="C00000"/>
                  </a:solidFill>
                  <a:latin typeface="Cambria Math"/>
                </a:endParaRPr>
              </a:p>
              <a:p>
                <a:pPr marL="274320" lvl="1" indent="0">
                  <a:buNone/>
                </a:pPr>
                <a:endParaRPr lang="en-US" sz="2400" b="1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</m:d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𝒊𝒄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85" y="1049088"/>
                <a:ext cx="8637639" cy="3645186"/>
              </a:xfrm>
              <a:blipFill>
                <a:blip r:embed="rId2"/>
                <a:stretch>
                  <a:fillRect l="-776" t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/>
          <p:cNvSpPr/>
          <p:nvPr/>
        </p:nvSpPr>
        <p:spPr>
          <a:xfrm flipV="1">
            <a:off x="2815021" y="2480659"/>
            <a:ext cx="1828800" cy="1180850"/>
          </a:xfrm>
          <a:prstGeom prst="wedgeRoundRectCallout">
            <a:avLst>
              <a:gd name="adj1" fmla="val 71442"/>
              <a:gd name="adj2" fmla="val -53456"/>
              <a:gd name="adj3" fmla="val 16667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76921" y="2577332"/>
                <a:ext cx="1905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Number of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appears in all docs belonging to c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21" y="2577332"/>
                <a:ext cx="1905000" cy="1107996"/>
              </a:xfrm>
              <a:prstGeom prst="rect">
                <a:avLst/>
              </a:prstGeom>
              <a:blipFill>
                <a:blip r:embed="rId3"/>
                <a:stretch>
                  <a:fillRect t="-1099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1371600" y="5280390"/>
            <a:ext cx="4020207" cy="619748"/>
          </a:xfrm>
          <a:prstGeom prst="wedgeRoundRectCallout">
            <a:avLst>
              <a:gd name="adj1" fmla="val 42960"/>
              <a:gd name="adj2" fmla="val -168525"/>
              <a:gd name="adj3" fmla="val 16667"/>
            </a:avLst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184" y="5315363"/>
            <a:ext cx="3034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Total number of terms in all docs </a:t>
            </a:r>
          </a:p>
          <a:p>
            <a:r>
              <a:rPr lang="en-US" sz="1400" dirty="0">
                <a:solidFill>
                  <a:schemeClr val="tx1"/>
                </a:solidFill>
              </a:rPr>
              <a:t>belonging to 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6553200" y="4414143"/>
            <a:ext cx="2209800" cy="843657"/>
          </a:xfrm>
          <a:prstGeom prst="wedgeRoundRectCallout">
            <a:avLst>
              <a:gd name="adj1" fmla="val -73858"/>
              <a:gd name="adj2" fmla="val -45444"/>
              <a:gd name="adj3" fmla="val 16667"/>
            </a:avLst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4361256"/>
            <a:ext cx="21336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Total number of unique words</a:t>
            </a:r>
          </a:p>
          <a:p>
            <a:r>
              <a:rPr lang="en-US" sz="1400" dirty="0">
                <a:solidFill>
                  <a:schemeClr val="tx1"/>
                </a:solidFill>
              </a:rPr>
              <a:t>(vocabulary size)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5985" y="3164739"/>
            <a:ext cx="2076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Laplace Smoothing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227644" y="3179801"/>
            <a:ext cx="2014551" cy="338555"/>
          </a:xfrm>
          <a:prstGeom prst="wedgeRoundRectCallout">
            <a:avLst>
              <a:gd name="adj1" fmla="val -59144"/>
              <a:gd name="adj2" fmla="val 117905"/>
              <a:gd name="adj3" fmla="val 16667"/>
            </a:avLst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2400" y="4315688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Likelihood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c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315688"/>
                <a:ext cx="1828800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/>
          <p:cNvSpPr/>
          <p:nvPr/>
        </p:nvSpPr>
        <p:spPr>
          <a:xfrm>
            <a:off x="152400" y="4223356"/>
            <a:ext cx="1828800" cy="646331"/>
          </a:xfrm>
          <a:prstGeom prst="wedgeRoundRectCallout">
            <a:avLst>
              <a:gd name="adj1" fmla="val 123527"/>
              <a:gd name="adj2" fmla="val -57488"/>
              <a:gd name="adj3" fmla="val 16667"/>
            </a:avLst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7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(Politics or Sports?)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6197" y="1384957"/>
            <a:ext cx="2268570" cy="8309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“Obama meets Merkel”</a:t>
            </a:r>
          </a:p>
          <a:p>
            <a:r>
              <a:rPr lang="en-US" dirty="0">
                <a:solidFill>
                  <a:schemeClr val="tx1"/>
                </a:solidFill>
              </a:rPr>
              <a:t>“Obama elected again”</a:t>
            </a:r>
          </a:p>
          <a:p>
            <a:r>
              <a:rPr lang="en-US" dirty="0">
                <a:solidFill>
                  <a:schemeClr val="tx1"/>
                </a:solidFill>
              </a:rPr>
              <a:t>“Merkel visits Greece again”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0" y="1410941"/>
            <a:ext cx="3075329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“OSFP European basketball champion”</a:t>
            </a:r>
          </a:p>
          <a:p>
            <a:r>
              <a:rPr lang="en-US" dirty="0">
                <a:solidFill>
                  <a:schemeClr val="tx1"/>
                </a:solidFill>
              </a:rPr>
              <a:t>“Miami NBA basketball champion”</a:t>
            </a:r>
          </a:p>
          <a:p>
            <a:r>
              <a:rPr lang="en-US" dirty="0">
                <a:solidFill>
                  <a:schemeClr val="tx1"/>
                </a:solidFill>
              </a:rPr>
              <a:t>“Greece basketball coach?”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80" y="996152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Politics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962487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Sports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312384"/>
            <a:ext cx="129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Documents in training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0454" y="259428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P(p) = 0.5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3921" y="259428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P(s) = 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5898" y="3054221"/>
            <a:ext cx="3079054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obama:2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meets:1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merkel:2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elected:1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again:2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visits:1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greece:1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2152" y="3054221"/>
            <a:ext cx="381341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OSFP:1, </a:t>
            </a:r>
            <a:r>
              <a:rPr lang="en-US" dirty="0" err="1">
                <a:solidFill>
                  <a:schemeClr val="tx1"/>
                </a:solidFill>
              </a:rPr>
              <a:t>european:1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basketball:3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champion:2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miami:1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nba:1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greece:1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coach:1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213" y="309550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terms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0014" y="3811116"/>
            <a:ext cx="172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Total # of terms: : 10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56611" y="3826771"/>
            <a:ext cx="157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Total # of terms: 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8262" y="446739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new doc: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0" y="4467394"/>
            <a:ext cx="3033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X = “Obama likes basketball”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519" y="3797959"/>
            <a:ext cx="144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Vocabulary size: 14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1302" y="4992211"/>
            <a:ext cx="7249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Politics|X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) = P(p)*P(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obama|p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)*P(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likes|p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)*P(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basketball|p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               = 0.5 * (2+1)/(10+14) *(0+1)/(10+14) * (0+1)/(10+14) = </a:t>
            </a:r>
            <a:r>
              <a:rPr lang="en-US" sz="1600" dirty="0">
                <a:solidFill>
                  <a:srgbClr val="FF0000"/>
                </a:solidFill>
              </a:rPr>
              <a:t>0.000108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691" y="5856828"/>
            <a:ext cx="7272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P(</a:t>
            </a:r>
            <a:r>
              <a:rPr lang="en-US" sz="1600" dirty="0" err="1">
                <a:solidFill>
                  <a:srgbClr val="0070C0"/>
                </a:solidFill>
              </a:rPr>
              <a:t>Sports|X</a:t>
            </a:r>
            <a:r>
              <a:rPr lang="en-US" sz="1600" dirty="0">
                <a:solidFill>
                  <a:srgbClr val="0070C0"/>
                </a:solidFill>
              </a:rPr>
              <a:t>) = P(s)*P(</a:t>
            </a:r>
            <a:r>
              <a:rPr lang="en-US" sz="1600" dirty="0" err="1">
                <a:solidFill>
                  <a:srgbClr val="0070C0"/>
                </a:solidFill>
              </a:rPr>
              <a:t>obama|s</a:t>
            </a:r>
            <a:r>
              <a:rPr lang="en-US" sz="1600" dirty="0">
                <a:solidFill>
                  <a:srgbClr val="0070C0"/>
                </a:solidFill>
              </a:rPr>
              <a:t>)*P(</a:t>
            </a:r>
            <a:r>
              <a:rPr lang="en-US" sz="1600" dirty="0" err="1">
                <a:solidFill>
                  <a:srgbClr val="0070C0"/>
                </a:solidFill>
              </a:rPr>
              <a:t>likes|s</a:t>
            </a:r>
            <a:r>
              <a:rPr lang="en-US" sz="1600" dirty="0">
                <a:solidFill>
                  <a:srgbClr val="0070C0"/>
                </a:solidFill>
              </a:rPr>
              <a:t>)*P(</a:t>
            </a:r>
            <a:r>
              <a:rPr lang="en-US" sz="1600" dirty="0" err="1">
                <a:solidFill>
                  <a:srgbClr val="0070C0"/>
                </a:solidFill>
              </a:rPr>
              <a:t>basketball|s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                 = 0.5 * (0+1)/(11+14) *(0+1)/(11+14) * (3+1)/(11+14) = </a:t>
            </a:r>
            <a:r>
              <a:rPr lang="en-US" sz="1600" dirty="0">
                <a:solidFill>
                  <a:srgbClr val="FF0000"/>
                </a:solidFill>
              </a:rPr>
              <a:t>0.000128 </a:t>
            </a:r>
          </a:p>
        </p:txBody>
      </p:sp>
    </p:spTree>
    <p:extLst>
      <p:ext uri="{BB962C8B-B14F-4D97-AF65-F5344CB8AC3E}">
        <p14:creationId xmlns:p14="http://schemas.microsoft.com/office/powerpoint/2010/main" val="176644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21176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use </a:t>
            </a:r>
            <a:r>
              <a:rPr lang="en-US" sz="2400" b="1" i="1" dirty="0">
                <a:solidFill>
                  <a:srgbClr val="C00000"/>
                </a:solidFill>
              </a:rPr>
              <a:t>random variables </a:t>
            </a:r>
            <a:r>
              <a:rPr lang="en-US" sz="2400" dirty="0"/>
              <a:t>to describe uncertain state</a:t>
            </a:r>
            <a:r>
              <a:rPr lang="en-US" sz="2400" b="1" i="1" dirty="0">
                <a:solidFill>
                  <a:srgbClr val="C00000"/>
                </a:solidFill>
              </a:rPr>
              <a:t>. Random variables </a:t>
            </a:r>
            <a:r>
              <a:rPr lang="en-US" sz="2400" dirty="0"/>
              <a:t>take on values in a </a:t>
            </a:r>
            <a:r>
              <a:rPr lang="en-US" sz="2400" i="1" dirty="0"/>
              <a:t>domain.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lvl="1"/>
            <a:r>
              <a:rPr lang="en-US" sz="2000" b="1" dirty="0">
                <a:solidFill>
                  <a:srgbClr val="0066FF"/>
                </a:solidFill>
              </a:rPr>
              <a:t>R</a:t>
            </a:r>
            <a:r>
              <a:rPr lang="en-US" sz="2000" dirty="0">
                <a:solidFill>
                  <a:srgbClr val="0066FF"/>
                </a:solidFill>
              </a:rPr>
              <a:t>: </a:t>
            </a:r>
            <a:r>
              <a:rPr lang="en-US" sz="2000" i="1" dirty="0">
                <a:solidFill>
                  <a:srgbClr val="0066FF"/>
                </a:solidFill>
              </a:rPr>
              <a:t>Is it raining?</a:t>
            </a:r>
          </a:p>
          <a:p>
            <a:pPr lvl="1"/>
            <a:r>
              <a:rPr lang="en-US" b="1" dirty="0">
                <a:solidFill>
                  <a:srgbClr val="0066FF"/>
                </a:solidFill>
              </a:rPr>
              <a:t>R</a:t>
            </a:r>
            <a:r>
              <a:rPr lang="en-US" dirty="0">
                <a:solidFill>
                  <a:srgbClr val="0066FF"/>
                </a:solidFill>
              </a:rPr>
              <a:t> </a:t>
            </a:r>
            <a:r>
              <a:rPr lang="en-US" dirty="0"/>
              <a:t>in</a:t>
            </a:r>
            <a:r>
              <a:rPr lang="en-US" dirty="0">
                <a:solidFill>
                  <a:srgbClr val="0066FF"/>
                </a:solidFill>
              </a:rPr>
              <a:t> {True, False}</a:t>
            </a:r>
          </a:p>
          <a:p>
            <a:pPr marL="457200" lvl="1" indent="0">
              <a:buNone/>
            </a:pPr>
            <a:endParaRPr lang="en-US" sz="2000" i="1" dirty="0">
              <a:solidFill>
                <a:srgbClr val="0066FF"/>
              </a:solidFill>
            </a:endParaRPr>
          </a:p>
          <a:p>
            <a:pPr lvl="1"/>
            <a:r>
              <a:rPr lang="en-US" sz="2000" b="1" dirty="0">
                <a:solidFill>
                  <a:srgbClr val="0066FF"/>
                </a:solidFill>
              </a:rPr>
              <a:t>W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  <a:r>
              <a:rPr lang="en-US" sz="2000" i="1" dirty="0">
                <a:solidFill>
                  <a:srgbClr val="0066FF"/>
                </a:solidFill>
              </a:rPr>
              <a:t> What’s the weather?</a:t>
            </a:r>
          </a:p>
          <a:p>
            <a:pPr lvl="1"/>
            <a:r>
              <a:rPr lang="en-US" b="1" dirty="0">
                <a:solidFill>
                  <a:srgbClr val="0066FF"/>
                </a:solidFill>
              </a:rPr>
              <a:t>W</a:t>
            </a:r>
            <a:r>
              <a:rPr lang="en-US" dirty="0">
                <a:solidFill>
                  <a:srgbClr val="0066FF"/>
                </a:solidFill>
              </a:rPr>
              <a:t> </a:t>
            </a:r>
            <a:r>
              <a:rPr lang="en-US" dirty="0"/>
              <a:t>in</a:t>
            </a:r>
            <a:r>
              <a:rPr lang="en-US" dirty="0">
                <a:solidFill>
                  <a:srgbClr val="0066FF"/>
                </a:solidFill>
              </a:rPr>
              <a:t> {Sunny, Cloudy, Rainy, Snow}</a:t>
            </a:r>
          </a:p>
          <a:p>
            <a:pPr marL="457200" lvl="1" indent="0">
              <a:buNone/>
            </a:pPr>
            <a:endParaRPr lang="en-US" sz="2000" i="1" dirty="0">
              <a:solidFill>
                <a:srgbClr val="0066FF"/>
              </a:solidFill>
            </a:endParaRPr>
          </a:p>
          <a:p>
            <a:pPr lvl="1"/>
            <a:r>
              <a:rPr lang="en-US" sz="2000" b="1" dirty="0">
                <a:solidFill>
                  <a:srgbClr val="0066FF"/>
                </a:solidFill>
              </a:rPr>
              <a:t>D</a:t>
            </a:r>
            <a:r>
              <a:rPr lang="en-US" sz="2000" dirty="0">
                <a:solidFill>
                  <a:srgbClr val="0066FF"/>
                </a:solidFill>
              </a:rPr>
              <a:t>: </a:t>
            </a:r>
            <a:r>
              <a:rPr lang="en-US" sz="2000" i="1" dirty="0">
                <a:solidFill>
                  <a:srgbClr val="0066FF"/>
                </a:solidFill>
              </a:rPr>
              <a:t>What is the outcome of rolling two dice?</a:t>
            </a:r>
          </a:p>
          <a:p>
            <a:pPr lvl="1"/>
            <a:r>
              <a:rPr lang="en-US" b="1" dirty="0">
                <a:solidFill>
                  <a:srgbClr val="0066FF"/>
                </a:solidFill>
                <a:sym typeface="Symbol"/>
              </a:rPr>
              <a:t>D</a:t>
            </a:r>
            <a:r>
              <a:rPr lang="en-US" dirty="0">
                <a:solidFill>
                  <a:srgbClr val="0066FF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in</a:t>
            </a:r>
            <a:r>
              <a:rPr lang="en-US" dirty="0">
                <a:solidFill>
                  <a:srgbClr val="0066FF"/>
                </a:solidFill>
                <a:sym typeface="Symbol"/>
              </a:rPr>
              <a:t> {(1,1), (1,2), … (6,6)}</a:t>
            </a:r>
          </a:p>
          <a:p>
            <a:pPr lvl="1"/>
            <a:endParaRPr lang="en-US" sz="2000" i="1" dirty="0">
              <a:solidFill>
                <a:srgbClr val="0066FF"/>
              </a:solidFill>
            </a:endParaRPr>
          </a:p>
          <a:p>
            <a:pPr lvl="1"/>
            <a:r>
              <a:rPr lang="en-US" sz="2000" b="1" dirty="0">
                <a:solidFill>
                  <a:srgbClr val="0066FF"/>
                </a:solidFill>
              </a:rPr>
              <a:t>S</a:t>
            </a:r>
            <a:r>
              <a:rPr lang="en-US" sz="2000" dirty="0">
                <a:solidFill>
                  <a:srgbClr val="0066FF"/>
                </a:solidFill>
              </a:rPr>
              <a:t>: </a:t>
            </a:r>
            <a:r>
              <a:rPr lang="en-US" sz="2000" i="1" dirty="0">
                <a:solidFill>
                  <a:srgbClr val="0066FF"/>
                </a:solidFill>
              </a:rPr>
              <a:t>What is the speed of my car (in MPH)?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</a:rPr>
              <a:t>S</a:t>
            </a:r>
            <a:r>
              <a:rPr lang="en-US" sz="2000" dirty="0">
                <a:solidFill>
                  <a:srgbClr val="0066FF"/>
                </a:solidFill>
              </a:rPr>
              <a:t> </a:t>
            </a:r>
            <a:r>
              <a:rPr lang="en-US" sz="2000" dirty="0"/>
              <a:t>in </a:t>
            </a:r>
            <a:r>
              <a:rPr lang="en-US" sz="2000" dirty="0">
                <a:solidFill>
                  <a:srgbClr val="0066FF"/>
                </a:solidFill>
              </a:rPr>
              <a:t>[0, </a:t>
            </a:r>
            <a:r>
              <a:rPr lang="en-US" sz="2000" dirty="0">
                <a:solidFill>
                  <a:srgbClr val="0066FF"/>
                </a:solidFill>
                <a:sym typeface="Symbol"/>
              </a:rPr>
              <a:t>200]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70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i="1" dirty="0">
                <a:solidFill>
                  <a:srgbClr val="C00000"/>
                </a:solidFill>
              </a:rPr>
              <a:t>Event:</a:t>
            </a:r>
            <a:r>
              <a:rPr lang="en-US" sz="2400" dirty="0"/>
              <a:t> a complete assignment of </a:t>
            </a:r>
            <a:r>
              <a:rPr lang="en-US" sz="2400" i="1" dirty="0"/>
              <a:t>values</a:t>
            </a:r>
            <a:r>
              <a:rPr lang="en-US" sz="2400" dirty="0"/>
              <a:t> to all random variables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E.g., if two Boolean variables </a:t>
            </a:r>
            <a:r>
              <a:rPr lang="en-US" sz="2400" i="1" dirty="0"/>
              <a:t>Cavity</a:t>
            </a:r>
            <a:r>
              <a:rPr lang="en-US" sz="2400" dirty="0"/>
              <a:t> and </a:t>
            </a:r>
            <a:r>
              <a:rPr lang="en-US" sz="2400" i="1" dirty="0"/>
              <a:t>Toothache</a:t>
            </a:r>
            <a:r>
              <a:rPr lang="en-US" sz="2400" dirty="0"/>
              <a:t>, </a:t>
            </a:r>
          </a:p>
          <a:p>
            <a:endParaRPr lang="en-US" sz="2400" dirty="0"/>
          </a:p>
          <a:p>
            <a:r>
              <a:rPr lang="en-US" sz="2400" dirty="0"/>
              <a:t>Then there are four distinct events:</a:t>
            </a:r>
            <a:br>
              <a:rPr lang="en-US" sz="2400" dirty="0"/>
            </a:br>
            <a:r>
              <a:rPr lang="en-US" sz="2400" dirty="0"/>
              <a:t>		</a:t>
            </a:r>
          </a:p>
          <a:p>
            <a:r>
              <a:rPr lang="en-US" sz="2400" i="1" dirty="0">
                <a:solidFill>
                  <a:srgbClr val="0066FF"/>
                </a:solidFill>
              </a:rPr>
              <a:t>                      </a:t>
            </a:r>
            <a:r>
              <a:rPr lang="en-US" sz="2000" i="1" dirty="0">
                <a:solidFill>
                  <a:srgbClr val="0066FF"/>
                </a:solidFill>
              </a:rPr>
              <a:t>Cavity = false </a:t>
            </a:r>
            <a:r>
              <a:rPr lang="en-US" sz="2000" dirty="0">
                <a:solidFill>
                  <a:srgbClr val="0066FF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rgbClr val="0066FF"/>
                </a:solidFill>
              </a:rPr>
              <a:t>Toothache = false</a:t>
            </a:r>
            <a:br>
              <a:rPr lang="en-US" sz="2000" i="1" dirty="0">
                <a:solidFill>
                  <a:srgbClr val="0066FF"/>
                </a:solidFill>
              </a:rPr>
            </a:br>
            <a:r>
              <a:rPr lang="en-US" sz="2000" i="1" dirty="0">
                <a:solidFill>
                  <a:srgbClr val="0066FF"/>
                </a:solidFill>
              </a:rPr>
              <a:t>		Cavity = false </a:t>
            </a:r>
            <a:r>
              <a:rPr lang="en-US" sz="2000" dirty="0">
                <a:solidFill>
                  <a:srgbClr val="0066FF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rgbClr val="0066FF"/>
                </a:solidFill>
              </a:rPr>
              <a:t> Toothache = true</a:t>
            </a:r>
            <a:br>
              <a:rPr lang="en-US" sz="2000" i="1" dirty="0">
                <a:solidFill>
                  <a:srgbClr val="0066FF"/>
                </a:solidFill>
              </a:rPr>
            </a:br>
            <a:r>
              <a:rPr lang="en-US" sz="2000" i="1" dirty="0">
                <a:solidFill>
                  <a:srgbClr val="0066FF"/>
                </a:solidFill>
              </a:rPr>
              <a:t>		Cavity = true </a:t>
            </a:r>
            <a:r>
              <a:rPr lang="en-US" sz="2000" dirty="0">
                <a:solidFill>
                  <a:srgbClr val="0066FF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rgbClr val="0066FF"/>
                </a:solidFill>
              </a:rPr>
              <a:t> Toothache = false</a:t>
            </a:r>
            <a:br>
              <a:rPr lang="en-US" sz="2000" i="1" dirty="0">
                <a:solidFill>
                  <a:srgbClr val="0066FF"/>
                </a:solidFill>
              </a:rPr>
            </a:br>
            <a:r>
              <a:rPr lang="en-US" sz="2000" i="1" dirty="0">
                <a:solidFill>
                  <a:srgbClr val="0066FF"/>
                </a:solidFill>
              </a:rPr>
              <a:t>		Cavity = true </a:t>
            </a:r>
            <a:r>
              <a:rPr lang="en-US" sz="2000" dirty="0">
                <a:solidFill>
                  <a:srgbClr val="0066FF"/>
                </a:solidFill>
                <a:sym typeface="Symbol" pitchFamily="18" charset="2"/>
              </a:rPr>
              <a:t></a:t>
            </a:r>
            <a:r>
              <a:rPr lang="en-US" sz="2000" i="1" dirty="0">
                <a:solidFill>
                  <a:srgbClr val="0066FF"/>
                </a:solidFill>
              </a:rPr>
              <a:t> Toothache = true</a:t>
            </a:r>
            <a:br>
              <a:rPr lang="en-US" sz="2400" i="1" dirty="0">
                <a:solidFill>
                  <a:srgbClr val="0066FF"/>
                </a:solidFill>
              </a:rPr>
            </a:br>
            <a:endParaRPr lang="en-US" sz="2400" i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3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4648200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b="1" i="1" dirty="0">
                <a:solidFill>
                  <a:srgbClr val="C00000"/>
                </a:solidFill>
              </a:rPr>
              <a:t>joint probability </a:t>
            </a:r>
            <a:r>
              <a:rPr lang="en-US" dirty="0">
                <a:solidFill>
                  <a:srgbClr val="0066FF"/>
                </a:solidFill>
              </a:rPr>
              <a:t>P(X</a:t>
            </a:r>
            <a:r>
              <a:rPr lang="en-US" baseline="-25000" dirty="0">
                <a:solidFill>
                  <a:srgbClr val="0066FF"/>
                </a:solidFill>
              </a:rPr>
              <a:t>1 </a:t>
            </a:r>
            <a:r>
              <a:rPr lang="en-US" dirty="0">
                <a:solidFill>
                  <a:srgbClr val="0066FF"/>
                </a:solidFill>
              </a:rPr>
              <a:t>= x</a:t>
            </a:r>
            <a:r>
              <a:rPr lang="en-US" baseline="-25000" dirty="0">
                <a:solidFill>
                  <a:srgbClr val="0066FF"/>
                </a:solidFill>
              </a:rPr>
              <a:t>1</a:t>
            </a:r>
            <a:r>
              <a:rPr lang="en-US" dirty="0">
                <a:solidFill>
                  <a:srgbClr val="0066FF"/>
                </a:solidFill>
              </a:rPr>
              <a:t>, X</a:t>
            </a:r>
            <a:r>
              <a:rPr lang="en-US" baseline="-25000" dirty="0">
                <a:solidFill>
                  <a:srgbClr val="0066FF"/>
                </a:solidFill>
              </a:rPr>
              <a:t>2 </a:t>
            </a:r>
            <a:r>
              <a:rPr lang="en-US" dirty="0">
                <a:solidFill>
                  <a:srgbClr val="0066FF"/>
                </a:solidFill>
              </a:rPr>
              <a:t>= x</a:t>
            </a:r>
            <a:r>
              <a:rPr lang="en-US" baseline="-25000" dirty="0">
                <a:solidFill>
                  <a:srgbClr val="0066FF"/>
                </a:solidFill>
              </a:rPr>
              <a:t>2</a:t>
            </a:r>
            <a:r>
              <a:rPr lang="en-US" dirty="0">
                <a:solidFill>
                  <a:srgbClr val="0066FF"/>
                </a:solidFill>
              </a:rPr>
              <a:t>, …, </a:t>
            </a:r>
            <a:r>
              <a:rPr lang="en-US" dirty="0" err="1">
                <a:solidFill>
                  <a:srgbClr val="0066FF"/>
                </a:solidFill>
              </a:rPr>
              <a:t>X</a:t>
            </a:r>
            <a:r>
              <a:rPr lang="en-US" baseline="-25000" dirty="0" err="1">
                <a:solidFill>
                  <a:srgbClr val="0066FF"/>
                </a:solidFill>
              </a:rPr>
              <a:t>n</a:t>
            </a:r>
            <a:r>
              <a:rPr lang="en-US" baseline="-25000" dirty="0">
                <a:solidFill>
                  <a:srgbClr val="0066FF"/>
                </a:solidFill>
              </a:rPr>
              <a:t> </a:t>
            </a:r>
            <a:r>
              <a:rPr lang="en-US" dirty="0">
                <a:solidFill>
                  <a:srgbClr val="0066FF"/>
                </a:solidFill>
              </a:rPr>
              <a:t>= </a:t>
            </a:r>
            <a:r>
              <a:rPr lang="en-US" dirty="0" err="1">
                <a:solidFill>
                  <a:srgbClr val="0066FF"/>
                </a:solidFill>
              </a:rPr>
              <a:t>x</a:t>
            </a:r>
            <a:r>
              <a:rPr lang="en-US" baseline="-25000" dirty="0" err="1">
                <a:solidFill>
                  <a:srgbClr val="0066FF"/>
                </a:solidFill>
              </a:rPr>
              <a:t>n</a:t>
            </a:r>
            <a:r>
              <a:rPr lang="en-US" dirty="0">
                <a:solidFill>
                  <a:srgbClr val="0066FF"/>
                </a:solidFill>
              </a:rPr>
              <a:t>) </a:t>
            </a:r>
            <a:r>
              <a:rPr lang="en-US" dirty="0"/>
              <a:t>refers to the </a:t>
            </a:r>
            <a:r>
              <a:rPr lang="en-US" sz="2800" dirty="0"/>
              <a:t>probability of an event.</a:t>
            </a:r>
          </a:p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     The joint probabilities of all the events </a:t>
            </a:r>
            <a:r>
              <a:rPr lang="en-US" sz="2400" b="1" u="sng" dirty="0"/>
              <a:t>must sum to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24000" y="2610529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Atomic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(prior)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915400" cy="3916363"/>
          </a:xfrm>
        </p:spPr>
        <p:txBody>
          <a:bodyPr/>
          <a:lstStyle/>
          <a:p>
            <a:r>
              <a:rPr lang="en-US" sz="2400" dirty="0"/>
              <a:t>If you sum the joints of all events where </a:t>
            </a:r>
            <a:r>
              <a:rPr lang="en-US" sz="2400" dirty="0">
                <a:solidFill>
                  <a:srgbClr val="0066FF"/>
                </a:solidFill>
              </a:rPr>
              <a:t>X = x</a:t>
            </a:r>
            <a:r>
              <a:rPr lang="en-US" sz="2400" dirty="0"/>
              <a:t>, you get the </a:t>
            </a:r>
            <a:r>
              <a:rPr lang="en-US" sz="2400" b="1" i="1" dirty="0">
                <a:solidFill>
                  <a:srgbClr val="C00000"/>
                </a:solidFill>
              </a:rPr>
              <a:t>marginal (prior) probability </a:t>
            </a:r>
            <a:r>
              <a:rPr lang="en-US" sz="2400" dirty="0">
                <a:solidFill>
                  <a:srgbClr val="0066FF"/>
                </a:solidFill>
              </a:rPr>
              <a:t>P(X = x)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800" baseline="-25000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8200" y="2971800"/>
          <a:ext cx="732948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1" name="Equation" r:id="rId4" imgW="3377880" imgH="660240" progId="Equation.3">
                  <p:embed/>
                </p:oleObj>
              </mc:Choice>
              <mc:Fallback>
                <p:oleObj name="Equation" r:id="rId4" imgW="3377880" imgH="6602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71800"/>
                        <a:ext cx="7329487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26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marginal from joint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4525963"/>
          </a:xfrm>
        </p:spPr>
        <p:txBody>
          <a:bodyPr/>
          <a:lstStyle/>
          <a:p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baseline="-25000" dirty="0"/>
          </a:p>
          <a:p>
            <a:endParaRPr lang="en-US" sz="2800" baseline="-25000" dirty="0"/>
          </a:p>
          <a:p>
            <a:pPr>
              <a:buNone/>
            </a:pPr>
            <a:endParaRPr lang="en-US" sz="2800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0200" y="160020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P(Cavity,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Toothache)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19200" y="4267200"/>
          <a:ext cx="31242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55589" y="4254795"/>
          <a:ext cx="36576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9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P(Toothache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solidFill>
                            <a:srgbClr val="0066FF"/>
                          </a:solidFill>
                        </a:rPr>
                        <a:t>Toochache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marginal from joint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4525963"/>
          </a:xfrm>
        </p:spPr>
        <p:txBody>
          <a:bodyPr/>
          <a:lstStyle/>
          <a:p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endParaRPr lang="en-US" sz="2800" baseline="-25000" dirty="0"/>
          </a:p>
          <a:p>
            <a:endParaRPr lang="en-US" sz="2800" baseline="-25000" dirty="0"/>
          </a:p>
          <a:p>
            <a:pPr>
              <a:buNone/>
            </a:pPr>
            <a:endParaRPr lang="en-US" sz="2800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0200" y="160020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P(Cavity,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Toothache)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r>
                        <a:rPr lang="en-US" sz="1800" dirty="0">
                          <a:solidFill>
                            <a:srgbClr val="0066FF"/>
                          </a:solidFill>
                          <a:sym typeface="Symbol" pitchFamily="18" charset="2"/>
                        </a:rPr>
                        <a:t>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Toothache = true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19200" y="4267200"/>
          <a:ext cx="31242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P(Cavity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Cavity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55589" y="4254795"/>
          <a:ext cx="36576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9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P(Toothache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Toothache = 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solidFill>
                            <a:srgbClr val="0066FF"/>
                          </a:solidFill>
                        </a:rPr>
                        <a:t>Toochache</a:t>
                      </a:r>
                      <a:r>
                        <a:rPr lang="en-US" sz="1800" i="1" dirty="0">
                          <a:solidFill>
                            <a:srgbClr val="0066FF"/>
                          </a:solidFill>
                        </a:rPr>
                        <a:t> = true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23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4845" y="106857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/>
              <a:t>Conditional probability (likelihood)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458200" cy="4525963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 any two events A and B, 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599645" y="1943100"/>
          <a:ext cx="42116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5" name="Equation" r:id="rId4" imgW="1930320" imgH="419040" progId="Equation.3">
                  <p:embed/>
                </p:oleObj>
              </mc:Choice>
              <mc:Fallback>
                <p:oleObj name="Equation" r:id="rId4" imgW="1930320" imgH="419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645" y="1943100"/>
                        <a:ext cx="421163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418500" y="3733800"/>
            <a:ext cx="4257936" cy="2819400"/>
            <a:chOff x="2418500" y="3733800"/>
            <a:chExt cx="4257936" cy="2819400"/>
          </a:xfrm>
        </p:grpSpPr>
        <p:sp>
          <p:nvSpPr>
            <p:cNvPr id="8" name="Oval 7"/>
            <p:cNvSpPr/>
            <p:nvPr/>
          </p:nvSpPr>
          <p:spPr>
            <a:xfrm>
              <a:off x="2895600" y="4572000"/>
              <a:ext cx="1981200" cy="198120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62400" y="4572000"/>
              <a:ext cx="1981200" cy="1981200"/>
            </a:xfrm>
            <a:prstGeom prst="ellipse">
              <a:avLst/>
            </a:prstGeom>
            <a:solidFill>
              <a:srgbClr val="0066FF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8500" y="449580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P(A)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8583" y="449580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P(B)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5778" y="3733800"/>
              <a:ext cx="1385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P(A </a:t>
              </a:r>
              <a:r>
                <a:rPr lang="en-US" sz="2400" dirty="0">
                  <a:solidFill>
                    <a:srgbClr val="FF0000"/>
                  </a:solidFill>
                  <a:sym typeface="Symbol"/>
                </a:rPr>
                <a:t> B</a:t>
              </a:r>
              <a:r>
                <a:rPr lang="en-US" sz="2400" dirty="0">
                  <a:solidFill>
                    <a:srgbClr val="FF0000"/>
                  </a:solidFill>
                </a:rPr>
                <a:t>)</a:t>
              </a:r>
            </a:p>
          </p:txBody>
        </p:sp>
        <p:cxnSp>
          <p:nvCxnSpPr>
            <p:cNvPr id="14" name="Straight Arrow Connector 13"/>
            <p:cNvCxnSpPr>
              <a:stCxn id="12" idx="2"/>
            </p:cNvCxnSpPr>
            <p:nvPr/>
          </p:nvCxnSpPr>
          <p:spPr>
            <a:xfrm flipH="1">
              <a:off x="4267203" y="4195465"/>
              <a:ext cx="291137" cy="144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6019800" y="1828800"/>
            <a:ext cx="2895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heme/theme1.xml><?xml version="1.0" encoding="utf-8"?>
<a:theme xmlns:a="http://schemas.openxmlformats.org/drawingml/2006/main" name="Theme21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15" id="{D79C0676-A4E9-457D-809D-8735415CD426}" vid="{1A0B3894-D71B-41AC-87C5-03566293D6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Theme215</Template>
  <TotalTime>10185</TotalTime>
  <Words>2118</Words>
  <Application>Microsoft Office PowerPoint</Application>
  <PresentationFormat>On-screen Show (4:3)</PresentationFormat>
  <Paragraphs>370</Paragraphs>
  <Slides>28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inherit</vt:lpstr>
      <vt:lpstr>Arial</vt:lpstr>
      <vt:lpstr>Calibri</vt:lpstr>
      <vt:lpstr>Cambria Math</vt:lpstr>
      <vt:lpstr>Symbol</vt:lpstr>
      <vt:lpstr>Times New Roman</vt:lpstr>
      <vt:lpstr>Theme215</vt:lpstr>
      <vt:lpstr>Equation</vt:lpstr>
      <vt:lpstr>Lecture 11  Bayesian Inference</vt:lpstr>
      <vt:lpstr>Review on Probability Theory</vt:lpstr>
      <vt:lpstr>Random variables</vt:lpstr>
      <vt:lpstr>Events</vt:lpstr>
      <vt:lpstr>Joint probability</vt:lpstr>
      <vt:lpstr>Marginal (prior) probability</vt:lpstr>
      <vt:lpstr>Derive marginal from joint</vt:lpstr>
      <vt:lpstr>Derive marginal from joint</vt:lpstr>
      <vt:lpstr>Conditional probability (likelihood)</vt:lpstr>
      <vt:lpstr>Derive conditional from joint </vt:lpstr>
      <vt:lpstr>Derive conditional from joint </vt:lpstr>
      <vt:lpstr>Derive joint from conditional</vt:lpstr>
      <vt:lpstr>Independence</vt:lpstr>
      <vt:lpstr>Conditional independence: Example</vt:lpstr>
      <vt:lpstr>Use conditional independence to simplify joint calculation </vt:lpstr>
      <vt:lpstr>Bayesian inference</vt:lpstr>
      <vt:lpstr>Bayes Rule</vt:lpstr>
      <vt:lpstr>Bayes Rule example</vt:lpstr>
      <vt:lpstr>Bayes rule: Example</vt:lpstr>
      <vt:lpstr>Bayesian inference</vt:lpstr>
      <vt:lpstr>Inference problem</vt:lpstr>
      <vt:lpstr>Bayesian inference (apply Bayes rule )</vt:lpstr>
      <vt:lpstr>Case study: Text document classification</vt:lpstr>
      <vt:lpstr>Parameter estimation</vt:lpstr>
      <vt:lpstr>Parameter estimation</vt:lpstr>
      <vt:lpstr>Example  (Politics or Sports?)</vt:lpstr>
      <vt:lpstr>Example  (Politics or Sports?)</vt:lpstr>
      <vt:lpstr>Example  (Politics or Sports?)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Min-Yen Kan</dc:creator>
  <cp:lastModifiedBy>Chen, Haiquan</cp:lastModifiedBy>
  <cp:revision>509</cp:revision>
  <cp:lastPrinted>2016-10-19T17:58:48Z</cp:lastPrinted>
  <dcterms:created xsi:type="dcterms:W3CDTF">2003-12-18T04:23:21Z</dcterms:created>
  <dcterms:modified xsi:type="dcterms:W3CDTF">2022-08-28T16:25:55Z</dcterms:modified>
</cp:coreProperties>
</file>